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theme/themeOverride2.xml" ContentType="application/vnd.openxmlformats-officedocument.themeOverride+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Lst>
  <p:notesMasterIdLst>
    <p:notesMasterId r:id="rId57"/>
  </p:notesMasterIdLst>
  <p:sldIdLst>
    <p:sldId id="257" r:id="rId4"/>
    <p:sldId id="258" r:id="rId5"/>
    <p:sldId id="259" r:id="rId6"/>
    <p:sldId id="260" r:id="rId7"/>
    <p:sldId id="261" r:id="rId8"/>
    <p:sldId id="262" r:id="rId9"/>
    <p:sldId id="263" r:id="rId10"/>
    <p:sldId id="265" r:id="rId11"/>
    <p:sldId id="266" r:id="rId12"/>
    <p:sldId id="267" r:id="rId13"/>
    <p:sldId id="268" r:id="rId14"/>
    <p:sldId id="276" r:id="rId15"/>
    <p:sldId id="277" r:id="rId16"/>
    <p:sldId id="278" r:id="rId17"/>
    <p:sldId id="350" r:id="rId18"/>
    <p:sldId id="351" r:id="rId19"/>
    <p:sldId id="352" r:id="rId20"/>
    <p:sldId id="353" r:id="rId21"/>
    <p:sldId id="354" r:id="rId22"/>
    <p:sldId id="355" r:id="rId23"/>
    <p:sldId id="356" r:id="rId24"/>
    <p:sldId id="357" r:id="rId25"/>
    <p:sldId id="358" r:id="rId26"/>
    <p:sldId id="359" r:id="rId27"/>
    <p:sldId id="360" r:id="rId28"/>
    <p:sldId id="361" r:id="rId29"/>
    <p:sldId id="362" r:id="rId30"/>
    <p:sldId id="363" r:id="rId31"/>
    <p:sldId id="364" r:id="rId32"/>
    <p:sldId id="365" r:id="rId33"/>
    <p:sldId id="366" r:id="rId34"/>
    <p:sldId id="367" r:id="rId35"/>
    <p:sldId id="368" r:id="rId36"/>
    <p:sldId id="369" r:id="rId37"/>
    <p:sldId id="370" r:id="rId38"/>
    <p:sldId id="371" r:id="rId39"/>
    <p:sldId id="372" r:id="rId40"/>
    <p:sldId id="373" r:id="rId41"/>
    <p:sldId id="374" r:id="rId42"/>
    <p:sldId id="375" r:id="rId43"/>
    <p:sldId id="376" r:id="rId44"/>
    <p:sldId id="377" r:id="rId45"/>
    <p:sldId id="378" r:id="rId46"/>
    <p:sldId id="379" r:id="rId47"/>
    <p:sldId id="380" r:id="rId48"/>
    <p:sldId id="381" r:id="rId49"/>
    <p:sldId id="382" r:id="rId50"/>
    <p:sldId id="383" r:id="rId51"/>
    <p:sldId id="384" r:id="rId52"/>
    <p:sldId id="385" r:id="rId53"/>
    <p:sldId id="386" r:id="rId54"/>
    <p:sldId id="387" r:id="rId55"/>
    <p:sldId id="349"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61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slide" Target="slides/slide5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9CE54A-15A8-4ED7-BFD4-03E0AD799793}" type="datetimeFigureOut">
              <a:rPr lang="en-US" smtClean="0"/>
              <a:pPr/>
              <a:t>8/31/2014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543384-0814-4A61-8426-5FE0803CCA0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p:spPr>
        <p:txBody>
          <a:bodyPr/>
          <a:lstStyle/>
          <a:p>
            <a:endParaRPr lang="en-US" dirty="0" smtClean="0">
              <a:cs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r>
              <a:rPr lang="fa-IR" smtClean="0"/>
              <a:t>دانشگاه علوم پزشكي شيراز</a:t>
            </a:r>
            <a:endParaRPr lang="en-US"/>
          </a:p>
        </p:txBody>
      </p:sp>
      <p:sp>
        <p:nvSpPr>
          <p:cNvPr id="5" name="Slide Number Placeholder 4"/>
          <p:cNvSpPr>
            <a:spLocks noGrp="1"/>
          </p:cNvSpPr>
          <p:nvPr>
            <p:ph type="sldNum" sz="quarter" idx="11"/>
          </p:nvPr>
        </p:nvSpPr>
        <p:spPr/>
        <p:txBody>
          <a:bodyPr/>
          <a:lstStyle/>
          <a:p>
            <a:pPr>
              <a:defRPr/>
            </a:pPr>
            <a:fld id="{CBB84F70-476E-4ED3-927E-A0E13519B7B4}"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r>
              <a:rPr lang="fa-IR" smtClean="0"/>
              <a:t>دانشگاه علوم پزشكي شيراز</a:t>
            </a:r>
            <a:endParaRPr lang="en-US"/>
          </a:p>
        </p:txBody>
      </p:sp>
      <p:sp>
        <p:nvSpPr>
          <p:cNvPr id="5" name="Slide Number Placeholder 4"/>
          <p:cNvSpPr>
            <a:spLocks noGrp="1"/>
          </p:cNvSpPr>
          <p:nvPr>
            <p:ph type="sldNum" sz="quarter" idx="11"/>
          </p:nvPr>
        </p:nvSpPr>
        <p:spPr/>
        <p:txBody>
          <a:bodyPr/>
          <a:lstStyle/>
          <a:p>
            <a:pPr>
              <a:defRPr/>
            </a:pPr>
            <a:fld id="{CBB84F70-476E-4ED3-927E-A0E13519B7B4}"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9B089F-C7CF-4DB1-9371-F4580372E56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9B089F-C7CF-4DB1-9371-F4580372E56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9B089F-C7CF-4DB1-9371-F4580372E56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r>
              <a:rPr lang="fa-IR" smtClean="0"/>
              <a:t>دانشگاه علوم پزشكي شيراز</a:t>
            </a:r>
            <a:endParaRPr lang="en-US"/>
          </a:p>
        </p:txBody>
      </p:sp>
      <p:sp>
        <p:nvSpPr>
          <p:cNvPr id="5" name="Slide Number Placeholder 4"/>
          <p:cNvSpPr>
            <a:spLocks noGrp="1"/>
          </p:cNvSpPr>
          <p:nvPr>
            <p:ph type="sldNum" sz="quarter" idx="11"/>
          </p:nvPr>
        </p:nvSpPr>
        <p:spPr/>
        <p:txBody>
          <a:bodyPr/>
          <a:lstStyle/>
          <a:p>
            <a:pPr>
              <a:defRPr/>
            </a:pPr>
            <a:fld id="{CBB84F70-476E-4ED3-927E-A0E13519B7B4}" type="slidenum">
              <a:rPr lang="en-US" smtClean="0"/>
              <a:pPr>
                <a:defRPr/>
              </a:pPr>
              <a:t>42</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r>
              <a:rPr lang="fa-IR" smtClean="0"/>
              <a:t>دانشگاه علوم پزشكي شيراز</a:t>
            </a:r>
            <a:endParaRPr lang="en-US"/>
          </a:p>
        </p:txBody>
      </p:sp>
      <p:sp>
        <p:nvSpPr>
          <p:cNvPr id="5" name="Slide Number Placeholder 4"/>
          <p:cNvSpPr>
            <a:spLocks noGrp="1"/>
          </p:cNvSpPr>
          <p:nvPr>
            <p:ph type="sldNum" sz="quarter" idx="11"/>
          </p:nvPr>
        </p:nvSpPr>
        <p:spPr/>
        <p:txBody>
          <a:bodyPr/>
          <a:lstStyle/>
          <a:p>
            <a:pPr>
              <a:defRPr/>
            </a:pPr>
            <a:fld id="{CBB84F70-476E-4ED3-927E-A0E13519B7B4}" type="slidenum">
              <a:rPr lang="en-US" smtClean="0"/>
              <a:pPr>
                <a:defRPr/>
              </a:pPr>
              <a:t>43</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r>
              <a:rPr lang="fa-IR" smtClean="0"/>
              <a:t>دانشگاه علوم پزشكي شيراز</a:t>
            </a:r>
            <a:endParaRPr lang="en-US"/>
          </a:p>
        </p:txBody>
      </p:sp>
      <p:sp>
        <p:nvSpPr>
          <p:cNvPr id="5" name="Slide Number Placeholder 4"/>
          <p:cNvSpPr>
            <a:spLocks noGrp="1"/>
          </p:cNvSpPr>
          <p:nvPr>
            <p:ph type="sldNum" sz="quarter" idx="11"/>
          </p:nvPr>
        </p:nvSpPr>
        <p:spPr/>
        <p:txBody>
          <a:bodyPr/>
          <a:lstStyle/>
          <a:p>
            <a:pPr>
              <a:defRPr/>
            </a:pPr>
            <a:fld id="{CBB84F70-476E-4ED3-927E-A0E13519B7B4}" type="slidenum">
              <a:rPr lang="en-US" smtClean="0"/>
              <a:pPr>
                <a:defRPr/>
              </a:pPr>
              <a:t>44</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r>
              <a:rPr lang="fa-IR" smtClean="0"/>
              <a:t>دانشگاه علوم پزشكي شيراز</a:t>
            </a:r>
            <a:endParaRPr lang="en-US"/>
          </a:p>
        </p:txBody>
      </p:sp>
      <p:sp>
        <p:nvSpPr>
          <p:cNvPr id="5" name="Slide Number Placeholder 4"/>
          <p:cNvSpPr>
            <a:spLocks noGrp="1"/>
          </p:cNvSpPr>
          <p:nvPr>
            <p:ph type="sldNum" sz="quarter" idx="11"/>
          </p:nvPr>
        </p:nvSpPr>
        <p:spPr/>
        <p:txBody>
          <a:bodyPr/>
          <a:lstStyle/>
          <a:p>
            <a:pPr>
              <a:defRPr/>
            </a:pPr>
            <a:fld id="{CBB84F70-476E-4ED3-927E-A0E13519B7B4}" type="slidenum">
              <a:rPr lang="en-US" smtClean="0"/>
              <a:pPr>
                <a:defRPr/>
              </a:pPr>
              <a:t>45</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r>
              <a:rPr lang="fa-IR" smtClean="0"/>
              <a:t>دانشگاه علوم پزشكي شيراز</a:t>
            </a:r>
            <a:endParaRPr lang="en-US"/>
          </a:p>
        </p:txBody>
      </p:sp>
      <p:sp>
        <p:nvSpPr>
          <p:cNvPr id="5" name="Slide Number Placeholder 4"/>
          <p:cNvSpPr>
            <a:spLocks noGrp="1"/>
          </p:cNvSpPr>
          <p:nvPr>
            <p:ph type="sldNum" sz="quarter" idx="11"/>
          </p:nvPr>
        </p:nvSpPr>
        <p:spPr/>
        <p:txBody>
          <a:bodyPr/>
          <a:lstStyle/>
          <a:p>
            <a:pPr>
              <a:defRPr/>
            </a:pPr>
            <a:fld id="{CBB84F70-476E-4ED3-927E-A0E13519B7B4}" type="slidenum">
              <a:rPr lang="en-US" smtClean="0"/>
              <a:pPr>
                <a:defRPr/>
              </a:pPr>
              <a:t>47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6310BBF-44F2-4FEE-B5CC-CB6B672BC0B6}" type="slidenum">
              <a:rPr lang="en-US">
                <a:solidFill>
                  <a:srgbClr val="000000"/>
                </a:solidFill>
              </a:rPr>
              <a:pPr/>
              <a:t>2</a:t>
            </a:fld>
            <a:endParaRPr lang="en-US">
              <a:solidFill>
                <a:srgbClr val="000000"/>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r>
              <a:rPr lang="fa-IR" smtClean="0"/>
              <a:t>دانشگاه علوم پزشكي شيراز</a:t>
            </a:r>
            <a:endParaRPr lang="en-US"/>
          </a:p>
        </p:txBody>
      </p:sp>
      <p:sp>
        <p:nvSpPr>
          <p:cNvPr id="5" name="Slide Number Placeholder 4"/>
          <p:cNvSpPr>
            <a:spLocks noGrp="1"/>
          </p:cNvSpPr>
          <p:nvPr>
            <p:ph type="sldNum" sz="quarter" idx="11"/>
          </p:nvPr>
        </p:nvSpPr>
        <p:spPr/>
        <p:txBody>
          <a:bodyPr/>
          <a:lstStyle/>
          <a:p>
            <a:pPr>
              <a:defRPr/>
            </a:pPr>
            <a:fld id="{CBB84F70-476E-4ED3-927E-A0E13519B7B4}" type="slidenum">
              <a:rPr lang="en-US" smtClean="0"/>
              <a:pPr>
                <a:defRPr/>
              </a:pPr>
              <a:t>48</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r>
              <a:rPr lang="fa-IR" smtClean="0"/>
              <a:t>دانشگاه علوم پزشكي شيراز</a:t>
            </a:r>
            <a:endParaRPr lang="en-US"/>
          </a:p>
        </p:txBody>
      </p:sp>
      <p:sp>
        <p:nvSpPr>
          <p:cNvPr id="5" name="Slide Number Placeholder 4"/>
          <p:cNvSpPr>
            <a:spLocks noGrp="1"/>
          </p:cNvSpPr>
          <p:nvPr>
            <p:ph type="sldNum" sz="quarter" idx="11"/>
          </p:nvPr>
        </p:nvSpPr>
        <p:spPr/>
        <p:txBody>
          <a:bodyPr/>
          <a:lstStyle/>
          <a:p>
            <a:pPr>
              <a:defRPr/>
            </a:pPr>
            <a:fld id="{CBB84F70-476E-4ED3-927E-A0E13519B7B4}" type="slidenum">
              <a:rPr lang="en-US" smtClean="0"/>
              <a:pPr>
                <a:defRPr/>
              </a:pPr>
              <a:t>49</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r>
              <a:rPr lang="fa-IR" smtClean="0"/>
              <a:t>دانشگاه علوم پزشكي شيراز</a:t>
            </a:r>
            <a:endParaRPr lang="en-US"/>
          </a:p>
        </p:txBody>
      </p:sp>
      <p:sp>
        <p:nvSpPr>
          <p:cNvPr id="5" name="Slide Number Placeholder 4"/>
          <p:cNvSpPr>
            <a:spLocks noGrp="1"/>
          </p:cNvSpPr>
          <p:nvPr>
            <p:ph type="sldNum" sz="quarter" idx="11"/>
          </p:nvPr>
        </p:nvSpPr>
        <p:spPr/>
        <p:txBody>
          <a:bodyPr/>
          <a:lstStyle/>
          <a:p>
            <a:pPr>
              <a:defRPr/>
            </a:pPr>
            <a:fld id="{CBB84F70-476E-4ED3-927E-A0E13519B7B4}" type="slidenum">
              <a:rPr lang="en-US" smtClean="0"/>
              <a:pPr>
                <a:defRPr/>
              </a:pPr>
              <a:t>50</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r>
              <a:rPr lang="fa-IR" smtClean="0"/>
              <a:t>دانشگاه علوم پزشكي شيراز</a:t>
            </a:r>
            <a:endParaRPr lang="en-US"/>
          </a:p>
        </p:txBody>
      </p:sp>
      <p:sp>
        <p:nvSpPr>
          <p:cNvPr id="5" name="Slide Number Placeholder 4"/>
          <p:cNvSpPr>
            <a:spLocks noGrp="1"/>
          </p:cNvSpPr>
          <p:nvPr>
            <p:ph type="sldNum" sz="quarter" idx="11"/>
          </p:nvPr>
        </p:nvSpPr>
        <p:spPr/>
        <p:txBody>
          <a:bodyPr/>
          <a:lstStyle/>
          <a:p>
            <a:pPr>
              <a:defRPr/>
            </a:pPr>
            <a:fld id="{CBB84F70-476E-4ED3-927E-A0E13519B7B4}" type="slidenum">
              <a:rPr lang="en-US" smtClean="0"/>
              <a:pPr>
                <a:defRPr/>
              </a:pPr>
              <a:t>51</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r>
              <a:rPr lang="fa-IR" smtClean="0"/>
              <a:t>دانشگاه علوم پزشكي شيراز</a:t>
            </a:r>
            <a:endParaRPr lang="en-US"/>
          </a:p>
        </p:txBody>
      </p:sp>
      <p:sp>
        <p:nvSpPr>
          <p:cNvPr id="5" name="Slide Number Placeholder 4"/>
          <p:cNvSpPr>
            <a:spLocks noGrp="1"/>
          </p:cNvSpPr>
          <p:nvPr>
            <p:ph type="sldNum" sz="quarter" idx="11"/>
          </p:nvPr>
        </p:nvSpPr>
        <p:spPr/>
        <p:txBody>
          <a:bodyPr/>
          <a:lstStyle/>
          <a:p>
            <a:pPr>
              <a:defRPr/>
            </a:pPr>
            <a:fld id="{CBB84F70-476E-4ED3-927E-A0E13519B7B4}" type="slidenum">
              <a:rPr lang="en-US" smtClean="0"/>
              <a:pPr>
                <a:defRPr/>
              </a:pPr>
              <a:t>52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r>
              <a:rPr lang="fa-IR" smtClean="0"/>
              <a:t>دانشگاه علوم پزشكي شيراز</a:t>
            </a:r>
            <a:endParaRPr lang="en-US"/>
          </a:p>
        </p:txBody>
      </p:sp>
      <p:sp>
        <p:nvSpPr>
          <p:cNvPr id="5" name="Slide Number Placeholder 4"/>
          <p:cNvSpPr>
            <a:spLocks noGrp="1"/>
          </p:cNvSpPr>
          <p:nvPr>
            <p:ph type="sldNum" sz="quarter" idx="11"/>
          </p:nvPr>
        </p:nvSpPr>
        <p:spPr/>
        <p:txBody>
          <a:bodyPr/>
          <a:lstStyle/>
          <a:p>
            <a:pPr>
              <a:defRPr/>
            </a:pPr>
            <a:fld id="{CBB84F70-476E-4ED3-927E-A0E13519B7B4}"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r>
              <a:rPr lang="fa-IR" smtClean="0"/>
              <a:t>دانشگاه علوم پزشكي شيراز</a:t>
            </a:r>
            <a:endParaRPr lang="en-US"/>
          </a:p>
        </p:txBody>
      </p:sp>
      <p:sp>
        <p:nvSpPr>
          <p:cNvPr id="5" name="Slide Number Placeholder 4"/>
          <p:cNvSpPr>
            <a:spLocks noGrp="1"/>
          </p:cNvSpPr>
          <p:nvPr>
            <p:ph type="sldNum" sz="quarter" idx="11"/>
          </p:nvPr>
        </p:nvSpPr>
        <p:spPr/>
        <p:txBody>
          <a:bodyPr/>
          <a:lstStyle/>
          <a:p>
            <a:pPr>
              <a:defRPr/>
            </a:pPr>
            <a:fld id="{CBB84F70-476E-4ED3-927E-A0E13519B7B4}"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r>
              <a:rPr lang="fa-IR" smtClean="0"/>
              <a:t>دانشگاه علوم پزشكي شيراز</a:t>
            </a:r>
            <a:endParaRPr lang="en-US"/>
          </a:p>
        </p:txBody>
      </p:sp>
      <p:sp>
        <p:nvSpPr>
          <p:cNvPr id="5" name="Slide Number Placeholder 4"/>
          <p:cNvSpPr>
            <a:spLocks noGrp="1"/>
          </p:cNvSpPr>
          <p:nvPr>
            <p:ph type="sldNum" sz="quarter" idx="11"/>
          </p:nvPr>
        </p:nvSpPr>
        <p:spPr/>
        <p:txBody>
          <a:bodyPr/>
          <a:lstStyle/>
          <a:p>
            <a:pPr>
              <a:defRPr/>
            </a:pPr>
            <a:fld id="{CBB84F70-476E-4ED3-927E-A0E13519B7B4}"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r>
              <a:rPr lang="fa-IR" smtClean="0"/>
              <a:t>دانشگاه علوم پزشكي شيراز</a:t>
            </a:r>
            <a:endParaRPr lang="en-US"/>
          </a:p>
        </p:txBody>
      </p:sp>
      <p:sp>
        <p:nvSpPr>
          <p:cNvPr id="5" name="Slide Number Placeholder 4"/>
          <p:cNvSpPr>
            <a:spLocks noGrp="1"/>
          </p:cNvSpPr>
          <p:nvPr>
            <p:ph type="sldNum" sz="quarter" idx="11"/>
          </p:nvPr>
        </p:nvSpPr>
        <p:spPr/>
        <p:txBody>
          <a:bodyPr/>
          <a:lstStyle/>
          <a:p>
            <a:pPr>
              <a:defRPr/>
            </a:pPr>
            <a:fld id="{CBB84F70-476E-4ED3-927E-A0E13519B7B4}"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r>
              <a:rPr lang="fa-IR" smtClean="0"/>
              <a:t>دانشگاه علوم پزشكي شيراز</a:t>
            </a:r>
            <a:endParaRPr lang="en-US"/>
          </a:p>
        </p:txBody>
      </p:sp>
      <p:sp>
        <p:nvSpPr>
          <p:cNvPr id="5" name="Slide Number Placeholder 4"/>
          <p:cNvSpPr>
            <a:spLocks noGrp="1"/>
          </p:cNvSpPr>
          <p:nvPr>
            <p:ph type="sldNum" sz="quarter" idx="11"/>
          </p:nvPr>
        </p:nvSpPr>
        <p:spPr/>
        <p:txBody>
          <a:bodyPr/>
          <a:lstStyle/>
          <a:p>
            <a:pPr>
              <a:defRPr/>
            </a:pPr>
            <a:fld id="{CBB84F70-476E-4ED3-927E-A0E13519B7B4}"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r>
              <a:rPr lang="fa-IR" smtClean="0"/>
              <a:t>دانشگاه علوم پزشكي شيراز</a:t>
            </a:r>
            <a:endParaRPr lang="en-US"/>
          </a:p>
        </p:txBody>
      </p:sp>
      <p:sp>
        <p:nvSpPr>
          <p:cNvPr id="5" name="Slide Number Placeholder 4"/>
          <p:cNvSpPr>
            <a:spLocks noGrp="1"/>
          </p:cNvSpPr>
          <p:nvPr>
            <p:ph type="sldNum" sz="quarter" idx="11"/>
          </p:nvPr>
        </p:nvSpPr>
        <p:spPr/>
        <p:txBody>
          <a:bodyPr/>
          <a:lstStyle/>
          <a:p>
            <a:pPr>
              <a:defRPr/>
            </a:pPr>
            <a:fld id="{CBB84F70-476E-4ED3-927E-A0E13519B7B4}"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r>
              <a:rPr lang="fa-IR" smtClean="0"/>
              <a:t>دانشگاه علوم پزشكي شيراز</a:t>
            </a:r>
            <a:endParaRPr lang="en-US"/>
          </a:p>
        </p:txBody>
      </p:sp>
      <p:sp>
        <p:nvSpPr>
          <p:cNvPr id="5" name="Slide Number Placeholder 4"/>
          <p:cNvSpPr>
            <a:spLocks noGrp="1"/>
          </p:cNvSpPr>
          <p:nvPr>
            <p:ph type="sldNum" sz="quarter" idx="11"/>
          </p:nvPr>
        </p:nvSpPr>
        <p:spPr/>
        <p:txBody>
          <a:bodyPr/>
          <a:lstStyle/>
          <a:p>
            <a:pPr>
              <a:defRPr/>
            </a:pPr>
            <a:fld id="{CBB84F70-476E-4ED3-927E-A0E13519B7B4}"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F3AFCE-ADDC-48BF-AA0C-EECA04068494}" type="datetimeFigureOut">
              <a:rPr lang="en-US" smtClean="0"/>
              <a:pPr/>
              <a:t>8/31/2014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44FCE-F8DB-45E0-B5CB-226F9C122C0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F3AFCE-ADDC-48BF-AA0C-EECA04068494}" type="datetimeFigureOut">
              <a:rPr lang="en-US" smtClean="0"/>
              <a:pPr/>
              <a:t>8/31/2014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44FCE-F8DB-45E0-B5CB-226F9C122C0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F3AFCE-ADDC-48BF-AA0C-EECA04068494}" type="datetimeFigureOut">
              <a:rPr lang="en-US" smtClean="0"/>
              <a:pPr/>
              <a:t>8/31/2014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44FCE-F8DB-45E0-B5CB-226F9C122C0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ltGray">
          <a:xfrm>
            <a:off x="0" y="0"/>
            <a:ext cx="9144000" cy="513556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rtl="0" fontAlgn="auto">
              <a:spcBef>
                <a:spcPts val="0"/>
              </a:spcBef>
              <a:spcAft>
                <a:spcPts val="0"/>
              </a:spcAft>
              <a:defRPr/>
            </a:pPr>
            <a:endParaRPr lang="en-US"/>
          </a:p>
        </p:txBody>
      </p:sp>
      <p:sp>
        <p:nvSpPr>
          <p:cNvPr id="5" name="Rectangle 4"/>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rtl="0" fontAlgn="auto">
              <a:spcBef>
                <a:spcPts val="0"/>
              </a:spcBef>
              <a:spcAft>
                <a:spcPts val="0"/>
              </a:spcAft>
              <a:defRPr/>
            </a:pPr>
            <a:endParaRPr lang="en-US"/>
          </a:p>
        </p:txBody>
      </p:sp>
      <p:sp>
        <p:nvSpPr>
          <p:cNvPr id="2" name="Title 1"/>
          <p:cNvSpPr>
            <a:spLocks noGrp="1"/>
          </p:cNvSpPr>
          <p:nvPr>
            <p:ph type="ctrTitle"/>
          </p:nvPr>
        </p:nvSpPr>
        <p:spPr>
          <a:xfrm>
            <a:off x="685800" y="3355848"/>
            <a:ext cx="8077200" cy="1673352"/>
          </a:xfrm>
        </p:spPr>
        <p:txBody>
          <a:bodyPr tIns="0" bIns="0" anchor="t"/>
          <a:lstStyle>
            <a:lvl1pPr algn="l">
              <a:defRPr sz="4700" b="1"/>
            </a:lvl1pPr>
            <a:extLst/>
          </a:lstStyle>
          <a:p>
            <a:r>
              <a:rPr lang="en-US" smtClean="0"/>
              <a:t>Click to edit Master title style</a:t>
            </a:r>
            <a:endParaRPr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en-US" smtClean="0"/>
              <a:t>Click to edit Master subtitle style</a:t>
            </a:r>
            <a:endParaRPr lang="en-US"/>
          </a:p>
        </p:txBody>
      </p:sp>
      <p:sp>
        <p:nvSpPr>
          <p:cNvPr id="6" name="Date Placeholder 3"/>
          <p:cNvSpPr>
            <a:spLocks noGrp="1"/>
          </p:cNvSpPr>
          <p:nvPr>
            <p:ph type="dt" sz="half" idx="10"/>
          </p:nvPr>
        </p:nvSpPr>
        <p:spPr/>
        <p:txBody>
          <a:bodyPr/>
          <a:lstStyle>
            <a:lvl1pPr>
              <a:defRPr/>
            </a:lvl1pPr>
          </a:lstStyle>
          <a:p>
            <a:pPr>
              <a:defRPr/>
            </a:pPr>
            <a:fld id="{0C886C1F-4854-4B70-9D86-A12877F7DF19}" type="datetime1">
              <a:rPr lang="en-US" smtClean="0"/>
              <a:pPr>
                <a:defRPr/>
              </a:pPr>
              <a:t>8/31/2014</a:t>
            </a:fld>
            <a:endParaRPr lang="en-US"/>
          </a:p>
        </p:txBody>
      </p:sp>
      <p:sp>
        <p:nvSpPr>
          <p:cNvPr id="7" name="Footer Placeholder 4"/>
          <p:cNvSpPr>
            <a:spLocks noGrp="1"/>
          </p:cNvSpPr>
          <p:nvPr>
            <p:ph type="ftr" sz="quarter" idx="11"/>
          </p:nvPr>
        </p:nvSpPr>
        <p:spPr/>
        <p:txBody>
          <a:bodyPr/>
          <a:lstStyle>
            <a:lvl1pPr>
              <a:defRPr/>
            </a:lvl1pPr>
          </a:lstStyle>
          <a:p>
            <a:pPr>
              <a:defRPr/>
            </a:pPr>
            <a:r>
              <a:rPr lang="fa-IR" smtClean="0"/>
              <a:t>علي اكبر حقدوست                                     </a:t>
            </a:r>
            <a:endParaRPr lang="en-US"/>
          </a:p>
        </p:txBody>
      </p:sp>
      <p:sp>
        <p:nvSpPr>
          <p:cNvPr id="8" name="Slide Number Placeholder 5"/>
          <p:cNvSpPr>
            <a:spLocks noGrp="1"/>
          </p:cNvSpPr>
          <p:nvPr>
            <p:ph type="sldNum" sz="quarter" idx="12"/>
          </p:nvPr>
        </p:nvSpPr>
        <p:spPr/>
        <p:txBody>
          <a:bodyPr/>
          <a:lstStyle>
            <a:lvl1pPr>
              <a:defRPr/>
            </a:lvl1pPr>
          </a:lstStyle>
          <a:p>
            <a:pPr>
              <a:defRPr/>
            </a:pPr>
            <a:fld id="{D9BA851A-F884-49FD-8344-DE14BFD2E03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lvl1pPr algn="r" rtl="1">
              <a:defRPr>
                <a:cs typeface="B Zar" pitchFamily="2" charset="-78"/>
              </a:defRPr>
            </a:lvl1pPr>
            <a:extLst/>
          </a:lstStyle>
          <a:p>
            <a:r>
              <a:rPr lang="en-US" smtClean="0"/>
              <a:t>Click to edit Master title style</a:t>
            </a:r>
            <a:endParaRPr lang="en-US"/>
          </a:p>
        </p:txBody>
      </p:sp>
      <p:sp>
        <p:nvSpPr>
          <p:cNvPr id="3" name="Content Placeholder 2"/>
          <p:cNvSpPr>
            <a:spLocks noGrp="1"/>
          </p:cNvSpPr>
          <p:nvPr>
            <p:ph idx="1"/>
          </p:nvPr>
        </p:nvSpPr>
        <p:spPr/>
        <p:txBody>
          <a:bodyPr/>
          <a:lstStyle>
            <a:lvl1pPr algn="r" rtl="1">
              <a:defRPr>
                <a:cs typeface="B Zar" pitchFamily="2" charset="-78"/>
              </a:defRPr>
            </a:lvl1pPr>
            <a:lvl2pPr algn="r" rtl="1">
              <a:defRPr>
                <a:cs typeface="B Zar" pitchFamily="2" charset="-78"/>
              </a:defRPr>
            </a:lvl2pPr>
            <a:lvl3pPr algn="r" rtl="1">
              <a:defRPr>
                <a:cs typeface="B Zar" pitchFamily="2" charset="-78"/>
              </a:defRPr>
            </a:lvl3pPr>
            <a:lvl4pPr algn="r" rtl="1">
              <a:defRPr>
                <a:cs typeface="B Zar" pitchFamily="2" charset="-78"/>
              </a:defRPr>
            </a:lvl4pPr>
            <a:lvl5pPr algn="r" rtl="1">
              <a:defRPr>
                <a:cs typeface="B Zar" pitchFamily="2" charset="-78"/>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34A6FA4-6BBA-499B-B973-AF9A4BC173CF}" type="datetime1">
              <a:rPr lang="en-US" smtClean="0"/>
              <a:pPr>
                <a:defRPr/>
              </a:pPr>
              <a:t>8/31/2014</a:t>
            </a:fld>
            <a:endParaRPr lang="en-US"/>
          </a:p>
        </p:txBody>
      </p:sp>
      <p:sp>
        <p:nvSpPr>
          <p:cNvPr id="5" name="Footer Placeholder 4"/>
          <p:cNvSpPr>
            <a:spLocks noGrp="1"/>
          </p:cNvSpPr>
          <p:nvPr>
            <p:ph type="ftr" sz="quarter" idx="11"/>
          </p:nvPr>
        </p:nvSpPr>
        <p:spPr>
          <a:xfrm>
            <a:off x="1714500" y="6477000"/>
            <a:ext cx="5576888" cy="274638"/>
          </a:xfrm>
        </p:spPr>
        <p:txBody>
          <a:bodyPr/>
          <a:lstStyle>
            <a:lvl1pPr algn="r" rtl="1">
              <a:defRPr smtClean="0">
                <a:solidFill>
                  <a:schemeClr val="bg1">
                    <a:lumMod val="65000"/>
                  </a:schemeClr>
                </a:solidFill>
              </a:defRPr>
            </a:lvl1pPr>
          </a:lstStyle>
          <a:p>
            <a:pPr>
              <a:defRPr/>
            </a:pPr>
            <a:r>
              <a:rPr lang="fa-IR" smtClean="0"/>
              <a:t>علي اكبر حقدوست                                     </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2DCD77C-200B-4F1D-8D04-2CDCDB447EFD}"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bwMode="ltGray">
          <a:xfrm>
            <a:off x="0" y="0"/>
            <a:ext cx="9144000" cy="26019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rtl="0" fontAlgn="auto">
              <a:spcBef>
                <a:spcPts val="0"/>
              </a:spcBef>
              <a:spcAft>
                <a:spcPts val="0"/>
              </a:spcAft>
              <a:defRPr/>
            </a:pPr>
            <a:endParaRPr lang="en-US"/>
          </a:p>
        </p:txBody>
      </p:sp>
      <p:sp>
        <p:nvSpPr>
          <p:cNvPr id="5" name="Rectangle 4"/>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rtl="0" fontAlgn="auto">
              <a:spcBef>
                <a:spcPts val="0"/>
              </a:spcBef>
              <a:spcAft>
                <a:spcPts val="0"/>
              </a:spcAft>
              <a:defRPr/>
            </a:pPr>
            <a:endParaRPr lang="en-US"/>
          </a:p>
        </p:txBody>
      </p:sp>
      <p:sp>
        <p:nvSpPr>
          <p:cNvPr id="2" name="Title 1"/>
          <p:cNvSpPr>
            <a:spLocks noGrp="1"/>
          </p:cNvSpPr>
          <p:nvPr>
            <p:ph type="title"/>
          </p:nvPr>
        </p:nvSpPr>
        <p:spPr>
          <a:xfrm>
            <a:off x="749808" y="118872"/>
            <a:ext cx="8013192" cy="1636776"/>
          </a:xfrm>
        </p:spPr>
        <p:txBody>
          <a:bodyPr tIns="0" rIns="91440" bIns="0" anchor="b"/>
          <a:lstStyle>
            <a:lvl1pPr algn="l">
              <a:defRPr sz="47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740664" y="1828800"/>
            <a:ext cx="8022336"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fld id="{D07A3ABE-8227-43E7-AD99-9CC8450C87AC}" type="datetime1">
              <a:rPr lang="en-US" smtClean="0"/>
              <a:pPr>
                <a:defRPr/>
              </a:pPr>
              <a:t>8/31/2014</a:t>
            </a:fld>
            <a:endParaRPr lang="en-US"/>
          </a:p>
        </p:txBody>
      </p:sp>
      <p:sp>
        <p:nvSpPr>
          <p:cNvPr id="7" name="Footer Placeholder 4"/>
          <p:cNvSpPr>
            <a:spLocks noGrp="1"/>
          </p:cNvSpPr>
          <p:nvPr>
            <p:ph type="ftr" sz="quarter" idx="11"/>
          </p:nvPr>
        </p:nvSpPr>
        <p:spPr/>
        <p:txBody>
          <a:bodyPr/>
          <a:lstStyle>
            <a:lvl1pPr>
              <a:defRPr/>
            </a:lvl1pPr>
          </a:lstStyle>
          <a:p>
            <a:pPr>
              <a:defRPr/>
            </a:pPr>
            <a:r>
              <a:rPr lang="fa-IR" smtClean="0"/>
              <a:t>علي اكبر حقدوست                                     </a:t>
            </a:r>
            <a:endParaRPr lang="en-US"/>
          </a:p>
        </p:txBody>
      </p:sp>
      <p:sp>
        <p:nvSpPr>
          <p:cNvPr id="8" name="Slide Number Placeholder 5"/>
          <p:cNvSpPr>
            <a:spLocks noGrp="1"/>
          </p:cNvSpPr>
          <p:nvPr>
            <p:ph type="sldNum" sz="quarter" idx="12"/>
          </p:nvPr>
        </p:nvSpPr>
        <p:spPr/>
        <p:txBody>
          <a:bodyPr/>
          <a:lstStyle>
            <a:lvl1pPr>
              <a:defRPr/>
            </a:lvl1pPr>
          </a:lstStyle>
          <a:p>
            <a:pPr>
              <a:defRPr/>
            </a:pPr>
            <a:fld id="{E45FE610-8055-47A9-B692-AA00BA04B7C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D29C439-6A40-42A8-9160-5A5ADFEF06E0}" type="datetime1">
              <a:rPr lang="en-US" smtClean="0"/>
              <a:pPr>
                <a:defRPr/>
              </a:pPr>
              <a:t>8/31/2014</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fa-IR" smtClean="0"/>
              <a:t>علي اكبر حقدوست                                     </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3B671D4-926A-4643-A790-A4FDCCCCC6DE}"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B0EC576-C5AB-4BE7-938F-738C08BC9A1F}" type="datetime1">
              <a:rPr lang="en-US" smtClean="0"/>
              <a:pPr>
                <a:defRPr/>
              </a:pPr>
              <a:t>8/31/2014</a:t>
            </a:fld>
            <a:endParaRPr lang="en-US" dirty="0"/>
          </a:p>
        </p:txBody>
      </p:sp>
      <p:sp>
        <p:nvSpPr>
          <p:cNvPr id="8" name="Footer Placeholder 4"/>
          <p:cNvSpPr>
            <a:spLocks noGrp="1"/>
          </p:cNvSpPr>
          <p:nvPr>
            <p:ph type="ftr" sz="quarter" idx="11"/>
          </p:nvPr>
        </p:nvSpPr>
        <p:spPr/>
        <p:txBody>
          <a:bodyPr/>
          <a:lstStyle>
            <a:lvl1pPr>
              <a:defRPr/>
            </a:lvl1pPr>
          </a:lstStyle>
          <a:p>
            <a:pPr>
              <a:defRPr/>
            </a:pPr>
            <a:r>
              <a:rPr lang="fa-IR" smtClean="0"/>
              <a:t>علي اكبر حقدوست                                     </a:t>
            </a: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83EE887F-49BB-46B8-93A2-103995891FB9}"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E48A5A2-7613-45DE-A45F-B52451EB7DC5}" type="datetime1">
              <a:rPr lang="en-US" smtClean="0"/>
              <a:pPr>
                <a:defRPr/>
              </a:pPr>
              <a:t>8/31/2014</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fa-IR" smtClean="0"/>
              <a:t>علي اكبر حقدوست                                     </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DF8462D1-7C4A-43A5-A101-4356541B13F3}" type="slidenum">
              <a:rPr lang="en-US"/>
              <a:pPr>
                <a:defRPr/>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7A98393D-1555-4FBE-9D69-D52E980F3883}" type="datetime1">
              <a:rPr lang="en-US" smtClean="0"/>
              <a:pPr>
                <a:defRPr/>
              </a:pPr>
              <a:t>8/31/2014</a:t>
            </a:fld>
            <a:endParaRPr lang="en-US"/>
          </a:p>
        </p:txBody>
      </p:sp>
      <p:sp>
        <p:nvSpPr>
          <p:cNvPr id="3" name="Footer Placeholder 2"/>
          <p:cNvSpPr>
            <a:spLocks noGrp="1"/>
          </p:cNvSpPr>
          <p:nvPr>
            <p:ph type="ftr" sz="quarter" idx="11"/>
          </p:nvPr>
        </p:nvSpPr>
        <p:spPr/>
        <p:txBody>
          <a:bodyPr/>
          <a:lstStyle>
            <a:lvl1pPr>
              <a:defRPr/>
            </a:lvl1pPr>
          </a:lstStyle>
          <a:p>
            <a:pPr>
              <a:defRPr/>
            </a:pPr>
            <a:r>
              <a:rPr lang="fa-IR" smtClean="0"/>
              <a:t>علي اكبر حقدوست                                     </a:t>
            </a:r>
            <a:endParaRPr lang="en-US"/>
          </a:p>
        </p:txBody>
      </p:sp>
      <p:sp>
        <p:nvSpPr>
          <p:cNvPr id="4" name="Slide Number Placeholder 3"/>
          <p:cNvSpPr>
            <a:spLocks noGrp="1"/>
          </p:cNvSpPr>
          <p:nvPr>
            <p:ph type="sldNum" sz="quarter" idx="12"/>
          </p:nvPr>
        </p:nvSpPr>
        <p:spPr/>
        <p:txBody>
          <a:bodyPr/>
          <a:lstStyle>
            <a:lvl1pPr>
              <a:defRPr/>
            </a:lvl1pPr>
          </a:lstStyle>
          <a:p>
            <a:pPr>
              <a:defRPr/>
            </a:pPr>
            <a:fld id="{70AEEBBB-BFED-48C5-9252-40D3EA69B37B}"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rtl="0" fontAlgn="auto">
              <a:spcBef>
                <a:spcPts val="0"/>
              </a:spcBef>
              <a:spcAft>
                <a:spcPts val="0"/>
              </a:spcAft>
              <a:defRPr/>
            </a:pPr>
            <a:endParaRPr lang="en-US"/>
          </a:p>
        </p:txBody>
      </p:sp>
      <p:sp>
        <p:nvSpPr>
          <p:cNvPr id="6" name="Rectangle 5"/>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rtl="0" fontAlgn="auto">
              <a:spcBef>
                <a:spcPts val="0"/>
              </a:spcBef>
              <a:spcAft>
                <a:spcPts val="0"/>
              </a:spcAft>
              <a:defRPr/>
            </a:pPr>
            <a:endParaRPr lang="en-US"/>
          </a:p>
        </p:txBody>
      </p:sp>
      <p:sp>
        <p:nvSpPr>
          <p:cNvPr id="2" name="Title 1"/>
          <p:cNvSpPr>
            <a:spLocks noGrp="1"/>
          </p:cNvSpPr>
          <p:nvPr>
            <p:ph type="title"/>
          </p:nvPr>
        </p:nvSpPr>
        <p:spPr>
          <a:xfrm>
            <a:off x="167838" y="152400"/>
            <a:ext cx="2523744" cy="978408"/>
          </a:xfrm>
        </p:spPr>
        <p:txBody>
          <a:bodyPr lIns="73152" bIns="0" anchor="b">
            <a:sp3d prstMaterial="matte"/>
          </a:bodyPr>
          <a:lstStyle>
            <a:lvl1pPr algn="l">
              <a:defRPr sz="2000" b="0"/>
            </a:lvl1pPr>
            <a:extLst/>
          </a:lstStyle>
          <a:p>
            <a:r>
              <a:rPr lang="en-US" smtClean="0"/>
              <a:t>Click to edit Master title style</a:t>
            </a:r>
            <a:endParaRPr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en-US" smtClean="0"/>
              <a:t>Click to edit Master text styles</a:t>
            </a:r>
          </a:p>
        </p:txBody>
      </p:sp>
      <p:sp>
        <p:nvSpPr>
          <p:cNvPr id="7" name="Date Placeholder 4"/>
          <p:cNvSpPr>
            <a:spLocks noGrp="1"/>
          </p:cNvSpPr>
          <p:nvPr>
            <p:ph type="dt" sz="half" idx="10"/>
          </p:nvPr>
        </p:nvSpPr>
        <p:spPr/>
        <p:txBody>
          <a:bodyPr/>
          <a:lstStyle>
            <a:lvl1pPr>
              <a:defRPr/>
            </a:lvl1pPr>
          </a:lstStyle>
          <a:p>
            <a:pPr>
              <a:defRPr/>
            </a:pPr>
            <a:fld id="{1328C208-C26B-4F2C-B968-20CE4E69E493}" type="datetime1">
              <a:rPr lang="en-US" smtClean="0"/>
              <a:pPr>
                <a:defRPr/>
              </a:pPr>
              <a:t>8/31/2014</a:t>
            </a:fld>
            <a:endParaRPr lang="en-US"/>
          </a:p>
        </p:txBody>
      </p:sp>
      <p:sp>
        <p:nvSpPr>
          <p:cNvPr id="8" name="Footer Placeholder 5"/>
          <p:cNvSpPr>
            <a:spLocks noGrp="1"/>
          </p:cNvSpPr>
          <p:nvPr>
            <p:ph type="ftr" sz="quarter" idx="11"/>
          </p:nvPr>
        </p:nvSpPr>
        <p:spPr/>
        <p:txBody>
          <a:bodyPr/>
          <a:lstStyle>
            <a:lvl1pPr>
              <a:defRPr/>
            </a:lvl1pPr>
          </a:lstStyle>
          <a:p>
            <a:pPr>
              <a:defRPr/>
            </a:pPr>
            <a:r>
              <a:rPr lang="fa-IR" smtClean="0"/>
              <a:t>علي اكبر حقدوست                                     </a:t>
            </a:r>
            <a:endParaRPr lang="en-US"/>
          </a:p>
        </p:txBody>
      </p:sp>
      <p:sp>
        <p:nvSpPr>
          <p:cNvPr id="9" name="Slide Number Placeholder 6"/>
          <p:cNvSpPr>
            <a:spLocks noGrp="1"/>
          </p:cNvSpPr>
          <p:nvPr>
            <p:ph type="sldNum" sz="quarter" idx="12"/>
          </p:nvPr>
        </p:nvSpPr>
        <p:spPr/>
        <p:txBody>
          <a:bodyPr/>
          <a:lstStyle>
            <a:lvl1pPr>
              <a:defRPr/>
            </a:lvl1pPr>
          </a:lstStyle>
          <a:p>
            <a:pPr>
              <a:defRPr/>
            </a:pPr>
            <a:fld id="{154B1FAE-AE3A-4CF7-B738-63C2706A80D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F3AFCE-ADDC-48BF-AA0C-EECA04068494}" type="datetimeFigureOut">
              <a:rPr lang="en-US" smtClean="0"/>
              <a:pPr/>
              <a:t>8/31/2014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44FCE-F8DB-45E0-B5CB-226F9C122C02}"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rtl="0" fontAlgn="auto">
              <a:spcBef>
                <a:spcPts val="0"/>
              </a:spcBef>
              <a:spcAft>
                <a:spcPts val="0"/>
              </a:spcAft>
              <a:defRPr/>
            </a:pPr>
            <a:endParaRPr lang="en-US"/>
          </a:p>
        </p:txBody>
      </p:sp>
      <p:sp>
        <p:nvSpPr>
          <p:cNvPr id="6" name="Rectangle 5"/>
          <p:cNvSpPr/>
          <p:nvPr/>
        </p:nvSpPr>
        <p:spPr bwMode="invGray">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rtl="0" fontAlgn="auto">
              <a:spcBef>
                <a:spcPts val="0"/>
              </a:spcBef>
              <a:spcAft>
                <a:spcPts val="0"/>
              </a:spcAft>
              <a:defRPr/>
            </a:pPr>
            <a:endParaRPr lang="en-US"/>
          </a:p>
        </p:txBody>
      </p:sp>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lang="en-US" smtClean="0"/>
              <a:t>Click to edit Master title style</a:t>
            </a:r>
            <a:endParaRPr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en-US" smtClean="0"/>
              <a:t>Click to edit Master text styles</a:t>
            </a:r>
          </a:p>
        </p:txBody>
      </p:sp>
      <p:sp>
        <p:nvSpPr>
          <p:cNvPr id="7" name="Date Placeholder 4"/>
          <p:cNvSpPr>
            <a:spLocks noGrp="1"/>
          </p:cNvSpPr>
          <p:nvPr>
            <p:ph type="dt" sz="half" idx="10"/>
          </p:nvPr>
        </p:nvSpPr>
        <p:spPr>
          <a:xfrm>
            <a:off x="165100" y="1169988"/>
            <a:ext cx="2522538" cy="201612"/>
          </a:xfrm>
        </p:spPr>
        <p:txBody>
          <a:bodyPr/>
          <a:lstStyle>
            <a:lvl1pPr>
              <a:defRPr/>
            </a:lvl1pPr>
          </a:lstStyle>
          <a:p>
            <a:pPr>
              <a:defRPr/>
            </a:pPr>
            <a:fld id="{F765A4EF-1D4D-47E3-A52D-C0B0582284E5}" type="datetime1">
              <a:rPr lang="en-US" smtClean="0"/>
              <a:pPr>
                <a:defRPr/>
              </a:pPr>
              <a:t>8/31/2014</a:t>
            </a:fld>
            <a:endParaRPr lang="en-US" dirty="0"/>
          </a:p>
        </p:txBody>
      </p:sp>
      <p:sp>
        <p:nvSpPr>
          <p:cNvPr id="8" name="Footer Placeholder 5"/>
          <p:cNvSpPr>
            <a:spLocks noGrp="1"/>
          </p:cNvSpPr>
          <p:nvPr>
            <p:ph type="ftr" sz="quarter" idx="11"/>
          </p:nvPr>
        </p:nvSpPr>
        <p:spPr>
          <a:xfrm>
            <a:off x="3035300" y="1169988"/>
            <a:ext cx="5194300" cy="201612"/>
          </a:xfrm>
        </p:spPr>
        <p:txBody>
          <a:bodyPr/>
          <a:lstStyle>
            <a:lvl1pPr>
              <a:defRPr smtClean="0">
                <a:solidFill>
                  <a:schemeClr val="bg1">
                    <a:shade val="50000"/>
                  </a:schemeClr>
                </a:solidFill>
              </a:defRPr>
            </a:lvl1pPr>
          </a:lstStyle>
          <a:p>
            <a:pPr>
              <a:defRPr/>
            </a:pPr>
            <a:r>
              <a:rPr lang="fa-IR" smtClean="0"/>
              <a:t>علي اكبر حقدوست                                     </a:t>
            </a:r>
            <a:endParaRPr lang="en-US" dirty="0"/>
          </a:p>
        </p:txBody>
      </p:sp>
      <p:sp>
        <p:nvSpPr>
          <p:cNvPr id="9" name="Slide Number Placeholder 6"/>
          <p:cNvSpPr>
            <a:spLocks noGrp="1"/>
          </p:cNvSpPr>
          <p:nvPr>
            <p:ph type="sldNum" sz="quarter" idx="12"/>
          </p:nvPr>
        </p:nvSpPr>
        <p:spPr>
          <a:xfrm>
            <a:off x="8339138" y="1169988"/>
            <a:ext cx="733425" cy="201612"/>
          </a:xfrm>
        </p:spPr>
        <p:txBody>
          <a:bodyPr/>
          <a:lstStyle>
            <a:lvl1pPr>
              <a:defRPr/>
            </a:lvl1pPr>
          </a:lstStyle>
          <a:p>
            <a:pPr>
              <a:defRPr/>
            </a:pPr>
            <a:fld id="{0CFDAB93-D311-46FC-8136-FA0D19365F58}"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090286A-F6F4-41C3-8622-4753B0943167}" type="datetime1">
              <a:rPr lang="en-US" smtClean="0"/>
              <a:pPr>
                <a:defRPr/>
              </a:pPr>
              <a:t>8/31/2014</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fa-IR" smtClean="0"/>
              <a:t>علي اكبر حقدوست                                     </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6D6DEA8-7823-4577-A40E-11E2FB0BBF88}" type="slidenum">
              <a:rPr lang="en-US"/>
              <a:pPr>
                <a:defRPr/>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invGray">
          <a:xfrm>
            <a:off x="6599238" y="0"/>
            <a:ext cx="46037"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rtl="0" fontAlgn="auto">
              <a:spcBef>
                <a:spcPts val="0"/>
              </a:spcBef>
              <a:spcAft>
                <a:spcPts val="0"/>
              </a:spcAft>
              <a:defRPr/>
            </a:pPr>
            <a:endParaRPr lang="en-US"/>
          </a:p>
        </p:txBody>
      </p:sp>
      <p:sp>
        <p:nvSpPr>
          <p:cNvPr id="5" name="Rectangle 4"/>
          <p:cNvSpPr/>
          <p:nvPr/>
        </p:nvSpPr>
        <p:spPr bwMode="ltGray">
          <a:xfrm>
            <a:off x="6648450" y="0"/>
            <a:ext cx="2514600"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rtl="0" fontAlgn="auto">
              <a:spcBef>
                <a:spcPts val="0"/>
              </a:spcBef>
              <a:spcAft>
                <a:spcPts val="0"/>
              </a:spcAft>
              <a:defRPr/>
            </a:pPr>
            <a:endParaRPr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0"/>
          </p:nvPr>
        </p:nvSpPr>
        <p:spPr/>
        <p:txBody>
          <a:bodyPr/>
          <a:lstStyle>
            <a:lvl1pPr>
              <a:defRPr/>
            </a:lvl1pPr>
          </a:lstStyle>
          <a:p>
            <a:pPr>
              <a:defRPr/>
            </a:pPr>
            <a:fld id="{6AD77FF8-8432-4FF8-9698-76E39B3C043D}" type="datetime1">
              <a:rPr lang="en-US" smtClean="0"/>
              <a:pPr>
                <a:defRPr/>
              </a:pPr>
              <a:t>8/31/2014</a:t>
            </a:fld>
            <a:endParaRPr lang="en-US"/>
          </a:p>
        </p:txBody>
      </p:sp>
      <p:sp>
        <p:nvSpPr>
          <p:cNvPr id="7" name="Footer Placeholder 4"/>
          <p:cNvSpPr>
            <a:spLocks noGrp="1"/>
          </p:cNvSpPr>
          <p:nvPr>
            <p:ph type="ftr" sz="quarter" idx="11"/>
          </p:nvPr>
        </p:nvSpPr>
        <p:spPr>
          <a:xfrm>
            <a:off x="2640013" y="6376988"/>
            <a:ext cx="3836987" cy="365125"/>
          </a:xfrm>
        </p:spPr>
        <p:txBody>
          <a:bodyPr/>
          <a:lstStyle>
            <a:lvl1pPr>
              <a:defRPr/>
            </a:lvl1pPr>
          </a:lstStyle>
          <a:p>
            <a:pPr>
              <a:defRPr/>
            </a:pPr>
            <a:r>
              <a:rPr lang="fa-IR" smtClean="0"/>
              <a:t>علي اكبر حقدوست                                     </a:t>
            </a:r>
            <a:endParaRPr lang="en-US"/>
          </a:p>
        </p:txBody>
      </p:sp>
      <p:sp>
        <p:nvSpPr>
          <p:cNvPr id="8" name="Slide Number Placeholder 5"/>
          <p:cNvSpPr>
            <a:spLocks noGrp="1"/>
          </p:cNvSpPr>
          <p:nvPr>
            <p:ph type="sldNum" sz="quarter" idx="12"/>
          </p:nvPr>
        </p:nvSpPr>
        <p:spPr/>
        <p:txBody>
          <a:bodyPr/>
          <a:lstStyle>
            <a:lvl1pPr>
              <a:defRPr/>
            </a:lvl1pPr>
          </a:lstStyle>
          <a:p>
            <a:pPr>
              <a:defRPr/>
            </a:pPr>
            <a:fld id="{B39BC3DA-F26F-4D85-A866-16AA382561FF}"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838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28600" y="1676400"/>
            <a:ext cx="8686800" cy="4572000"/>
          </a:xfrm>
        </p:spPr>
        <p:txBody>
          <a:bodyPr/>
          <a:lstStyle/>
          <a:p>
            <a:endParaRPr lang="en-US"/>
          </a:p>
        </p:txBody>
      </p:sp>
      <p:sp>
        <p:nvSpPr>
          <p:cNvPr id="4" name="Footer Placeholder 3"/>
          <p:cNvSpPr>
            <a:spLocks noGrp="1"/>
          </p:cNvSpPr>
          <p:nvPr>
            <p:ph type="ftr" sz="quarter" idx="10"/>
          </p:nvPr>
        </p:nvSpPr>
        <p:spPr>
          <a:xfrm>
            <a:off x="5791200" y="6400800"/>
            <a:ext cx="2895600" cy="381000"/>
          </a:xfrm>
        </p:spPr>
        <p:txBody>
          <a:bodyPr/>
          <a:lstStyle>
            <a:lvl1pPr>
              <a:defRPr/>
            </a:lvl1pPr>
          </a:lstStyle>
          <a:p>
            <a:r>
              <a:rPr lang="fa-IR"/>
              <a:t>متغيرها</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8763000" cy="5943600"/>
            <a:chOff x="0" y="0"/>
            <a:chExt cx="5520" cy="3744"/>
          </a:xfrm>
        </p:grpSpPr>
        <p:sp>
          <p:nvSpPr>
            <p:cNvPr id="38915" name="Rectangle 3"/>
            <p:cNvSpPr>
              <a:spLocks noChangeArrowheads="1"/>
            </p:cNvSpPr>
            <p:nvPr/>
          </p:nvSpPr>
          <p:spPr bwMode="auto">
            <a:xfrm>
              <a:off x="0" y="0"/>
              <a:ext cx="1104" cy="3072"/>
            </a:xfrm>
            <a:prstGeom prst="rect">
              <a:avLst/>
            </a:prstGeom>
            <a:solidFill>
              <a:schemeClr val="accent1"/>
            </a:solidFill>
            <a:ln w="9525">
              <a:noFill/>
              <a:miter lim="800000"/>
              <a:headEnd/>
              <a:tailEnd/>
            </a:ln>
            <a:effectLst/>
          </p:spPr>
          <p:txBody>
            <a:bodyPr wrap="none" anchor="ctr"/>
            <a:lstStyle/>
            <a:p>
              <a:pPr algn="ctr" rtl="0"/>
              <a:endParaRPr lang="en-US" sz="2400">
                <a:latin typeface="Times New Roman" pitchFamily="18" charset="0"/>
              </a:endParaRPr>
            </a:p>
          </p:txBody>
        </p:sp>
        <p:grpSp>
          <p:nvGrpSpPr>
            <p:cNvPr id="3" name="Group 4"/>
            <p:cNvGrpSpPr>
              <a:grpSpLocks/>
            </p:cNvGrpSpPr>
            <p:nvPr userDrawn="1"/>
          </p:nvGrpSpPr>
          <p:grpSpPr bwMode="auto">
            <a:xfrm>
              <a:off x="0" y="2208"/>
              <a:ext cx="5520" cy="1536"/>
              <a:chOff x="0" y="2208"/>
              <a:chExt cx="5520" cy="1536"/>
            </a:xfrm>
          </p:grpSpPr>
          <p:sp>
            <p:nvSpPr>
              <p:cNvPr id="38917" name="Rectangle 5"/>
              <p:cNvSpPr>
                <a:spLocks noChangeArrowheads="1"/>
              </p:cNvSpPr>
              <p:nvPr/>
            </p:nvSpPr>
            <p:spPr bwMode="ltGray">
              <a:xfrm>
                <a:off x="624" y="2208"/>
                <a:ext cx="4896" cy="1536"/>
              </a:xfrm>
              <a:prstGeom prst="rect">
                <a:avLst/>
              </a:prstGeom>
              <a:solidFill>
                <a:schemeClr val="bg2"/>
              </a:solidFill>
              <a:ln w="9525">
                <a:noFill/>
                <a:miter lim="800000"/>
                <a:headEnd/>
                <a:tailEnd/>
              </a:ln>
              <a:effectLst/>
            </p:spPr>
            <p:txBody>
              <a:bodyPr wrap="none" anchor="ctr"/>
              <a:lstStyle/>
              <a:p>
                <a:pPr algn="ctr" rtl="0"/>
                <a:endParaRPr lang="en-US" sz="2400">
                  <a:latin typeface="Times New Roman" pitchFamily="18" charset="0"/>
                </a:endParaRPr>
              </a:p>
            </p:txBody>
          </p:sp>
          <p:sp>
            <p:nvSpPr>
              <p:cNvPr id="38918" name="Rectangle 6"/>
              <p:cNvSpPr>
                <a:spLocks noChangeArrowheads="1"/>
              </p:cNvSpPr>
              <p:nvPr/>
            </p:nvSpPr>
            <p:spPr bwMode="white">
              <a:xfrm>
                <a:off x="654" y="2352"/>
                <a:ext cx="4818" cy="1347"/>
              </a:xfrm>
              <a:prstGeom prst="rect">
                <a:avLst/>
              </a:prstGeom>
              <a:solidFill>
                <a:schemeClr val="bg1"/>
              </a:solidFill>
              <a:ln w="9525">
                <a:noFill/>
                <a:miter lim="800000"/>
                <a:headEnd/>
                <a:tailEnd/>
              </a:ln>
              <a:effectLst/>
            </p:spPr>
            <p:txBody>
              <a:bodyPr wrap="none" anchor="ctr"/>
              <a:lstStyle/>
              <a:p>
                <a:pPr algn="ctr" rtl="0"/>
                <a:endParaRPr lang="en-US" sz="2400">
                  <a:latin typeface="Times New Roman" pitchFamily="18" charset="0"/>
                </a:endParaRPr>
              </a:p>
            </p:txBody>
          </p:sp>
          <p:sp>
            <p:nvSpPr>
              <p:cNvPr id="38919" name="Line 7"/>
              <p:cNvSpPr>
                <a:spLocks noChangeShapeType="1"/>
              </p:cNvSpPr>
              <p:nvPr/>
            </p:nvSpPr>
            <p:spPr bwMode="auto">
              <a:xfrm>
                <a:off x="0" y="3072"/>
                <a:ext cx="624" cy="0"/>
              </a:xfrm>
              <a:prstGeom prst="line">
                <a:avLst/>
              </a:prstGeom>
              <a:noFill/>
              <a:ln w="50800">
                <a:solidFill>
                  <a:schemeClr val="bg2"/>
                </a:solidFill>
                <a:round/>
                <a:headEnd/>
                <a:tailEnd/>
              </a:ln>
              <a:effectLst/>
            </p:spPr>
            <p:txBody>
              <a:bodyPr/>
              <a:lstStyle/>
              <a:p>
                <a:endParaRPr lang="en-US"/>
              </a:p>
            </p:txBody>
          </p:sp>
        </p:grpSp>
        <p:grpSp>
          <p:nvGrpSpPr>
            <p:cNvPr id="4" name="Group 8"/>
            <p:cNvGrpSpPr>
              <a:grpSpLocks/>
            </p:cNvGrpSpPr>
            <p:nvPr userDrawn="1"/>
          </p:nvGrpSpPr>
          <p:grpSpPr bwMode="auto">
            <a:xfrm>
              <a:off x="400" y="336"/>
              <a:ext cx="5088" cy="192"/>
              <a:chOff x="400" y="336"/>
              <a:chExt cx="5088" cy="192"/>
            </a:xfrm>
          </p:grpSpPr>
          <p:sp>
            <p:nvSpPr>
              <p:cNvPr id="38921" name="Rectangle 9"/>
              <p:cNvSpPr>
                <a:spLocks noChangeArrowheads="1"/>
              </p:cNvSpPr>
              <p:nvPr/>
            </p:nvSpPr>
            <p:spPr bwMode="auto">
              <a:xfrm>
                <a:off x="3952" y="336"/>
                <a:ext cx="1536" cy="192"/>
              </a:xfrm>
              <a:prstGeom prst="rect">
                <a:avLst/>
              </a:prstGeom>
              <a:solidFill>
                <a:schemeClr val="folHlink"/>
              </a:solidFill>
              <a:ln w="9525">
                <a:noFill/>
                <a:miter lim="800000"/>
                <a:headEnd/>
                <a:tailEnd/>
              </a:ln>
              <a:effectLst/>
            </p:spPr>
            <p:txBody>
              <a:bodyPr wrap="none" anchor="ctr"/>
              <a:lstStyle/>
              <a:p>
                <a:pPr algn="ctr" rtl="0"/>
                <a:endParaRPr lang="en-US" sz="2400">
                  <a:latin typeface="Times New Roman" pitchFamily="18" charset="0"/>
                </a:endParaRPr>
              </a:p>
            </p:txBody>
          </p:sp>
          <p:sp>
            <p:nvSpPr>
              <p:cNvPr id="38922" name="Line 10"/>
              <p:cNvSpPr>
                <a:spLocks noChangeShapeType="1"/>
              </p:cNvSpPr>
              <p:nvPr/>
            </p:nvSpPr>
            <p:spPr bwMode="auto">
              <a:xfrm>
                <a:off x="400" y="432"/>
                <a:ext cx="5088" cy="0"/>
              </a:xfrm>
              <a:prstGeom prst="line">
                <a:avLst/>
              </a:prstGeom>
              <a:noFill/>
              <a:ln w="44450">
                <a:solidFill>
                  <a:schemeClr val="bg2"/>
                </a:solidFill>
                <a:round/>
                <a:headEnd/>
                <a:tailEnd/>
              </a:ln>
              <a:effectLst/>
            </p:spPr>
            <p:txBody>
              <a:bodyPr/>
              <a:lstStyle/>
              <a:p>
                <a:endParaRPr lang="en-US"/>
              </a:p>
            </p:txBody>
          </p:sp>
        </p:grpSp>
      </p:grpSp>
      <p:sp>
        <p:nvSpPr>
          <p:cNvPr id="38923" name="Rectangle 11"/>
          <p:cNvSpPr>
            <a:spLocks noGrp="1" noChangeArrowheads="1"/>
          </p:cNvSpPr>
          <p:nvPr>
            <p:ph type="ctrTitle"/>
          </p:nvPr>
        </p:nvSpPr>
        <p:spPr>
          <a:xfrm>
            <a:off x="2057400" y="1143000"/>
            <a:ext cx="6629400" cy="2209800"/>
          </a:xfrm>
        </p:spPr>
        <p:txBody>
          <a:bodyPr/>
          <a:lstStyle>
            <a:lvl1pPr>
              <a:defRPr sz="4800"/>
            </a:lvl1pPr>
          </a:lstStyle>
          <a:p>
            <a:r>
              <a:rPr lang="en-US"/>
              <a:t>Click to edit Master title style</a:t>
            </a:r>
          </a:p>
        </p:txBody>
      </p:sp>
      <p:sp>
        <p:nvSpPr>
          <p:cNvPr id="38924"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en-US"/>
              <a:t>Click to edit Master subtitle style</a:t>
            </a:r>
          </a:p>
        </p:txBody>
      </p:sp>
      <p:sp>
        <p:nvSpPr>
          <p:cNvPr id="38925" name="Rectangle 13"/>
          <p:cNvSpPr>
            <a:spLocks noGrp="1" noChangeArrowheads="1"/>
          </p:cNvSpPr>
          <p:nvPr>
            <p:ph type="dt" sz="half" idx="2"/>
          </p:nvPr>
        </p:nvSpPr>
        <p:spPr>
          <a:xfrm>
            <a:off x="912813" y="6251575"/>
            <a:ext cx="1905000" cy="457200"/>
          </a:xfrm>
        </p:spPr>
        <p:txBody>
          <a:bodyPr/>
          <a:lstStyle>
            <a:lvl1pPr>
              <a:defRPr/>
            </a:lvl1pPr>
          </a:lstStyle>
          <a:p>
            <a:endParaRPr lang="en-US"/>
          </a:p>
        </p:txBody>
      </p:sp>
      <p:sp>
        <p:nvSpPr>
          <p:cNvPr id="38926" name="Rectangle 14"/>
          <p:cNvSpPr>
            <a:spLocks noGrp="1" noChangeArrowheads="1"/>
          </p:cNvSpPr>
          <p:nvPr>
            <p:ph type="ftr" sz="quarter" idx="3"/>
          </p:nvPr>
        </p:nvSpPr>
        <p:spPr>
          <a:xfrm>
            <a:off x="3354388" y="6248400"/>
            <a:ext cx="2895600" cy="457200"/>
          </a:xfrm>
        </p:spPr>
        <p:txBody>
          <a:bodyPr/>
          <a:lstStyle>
            <a:lvl1pPr>
              <a:defRPr/>
            </a:lvl1pPr>
          </a:lstStyle>
          <a:p>
            <a:endParaRPr lang="en-US"/>
          </a:p>
        </p:txBody>
      </p:sp>
      <p:sp>
        <p:nvSpPr>
          <p:cNvPr id="38927" name="Rectangle 15"/>
          <p:cNvSpPr>
            <a:spLocks noGrp="1" noChangeArrowheads="1"/>
          </p:cNvSpPr>
          <p:nvPr>
            <p:ph type="sldNum" sz="quarter" idx="4"/>
          </p:nvPr>
        </p:nvSpPr>
        <p:spPr/>
        <p:txBody>
          <a:bodyPr/>
          <a:lstStyle>
            <a:lvl1pPr>
              <a:defRPr/>
            </a:lvl1pPr>
          </a:lstStyle>
          <a:p>
            <a:fld id="{C6495CFA-8217-45FE-848C-C161B5824DF1}" type="slidenum">
              <a:rPr lang="ar-SA"/>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A41A30C-AF2D-4D98-9E45-6AD4C4C33E8C}" type="slidenum">
              <a:rPr lang="ar-SA"/>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F887610-81A8-4579-85CA-54240F6B3020}" type="slidenum">
              <a:rPr lang="ar-SA"/>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DDA4D23-AE83-41B2-8C3F-1859F24EDEA8}" type="slidenum">
              <a:rPr lang="ar-SA"/>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E344A919-DC19-44EA-990E-A68D341F0E66}" type="slidenum">
              <a:rPr lang="ar-SA"/>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D7E53130-72B4-4B8B-9143-2D72B504A571}" type="slidenum">
              <a:rPr lang="ar-SA"/>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F3AFCE-ADDC-48BF-AA0C-EECA04068494}" type="datetimeFigureOut">
              <a:rPr lang="en-US" smtClean="0"/>
              <a:pPr/>
              <a:t>8/31/2014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44FCE-F8DB-45E0-B5CB-226F9C122C02}"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3E434F1-D8AB-42FC-9B19-E1EB537D4916}" type="slidenum">
              <a:rPr lang="ar-SA"/>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A4CEEEF-1427-43C3-85D3-4916A29987C7}" type="slidenum">
              <a:rPr lang="ar-SA"/>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8A71747-745E-4679-BBD9-4E6AC589F3FB}" type="slidenum">
              <a:rPr lang="ar-SA"/>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A4266CC-B798-45D0-B434-3EB30049718D}" type="slidenum">
              <a:rPr lang="ar-SA"/>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7813"/>
            <a:ext cx="19431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7813"/>
            <a:ext cx="56769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A519DDD-D055-490D-A013-9BA0BC956D1A}" type="slidenum">
              <a:rPr lang="ar-SA"/>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F3AFCE-ADDC-48BF-AA0C-EECA04068494}" type="datetimeFigureOut">
              <a:rPr lang="en-US" smtClean="0"/>
              <a:pPr/>
              <a:t>8/31/2014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C44FCE-F8DB-45E0-B5CB-226F9C122C0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F3AFCE-ADDC-48BF-AA0C-EECA04068494}" type="datetimeFigureOut">
              <a:rPr lang="en-US" smtClean="0"/>
              <a:pPr/>
              <a:t>8/31/2014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C44FCE-F8DB-45E0-B5CB-226F9C122C0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F3AFCE-ADDC-48BF-AA0C-EECA04068494}" type="datetimeFigureOut">
              <a:rPr lang="en-US" smtClean="0"/>
              <a:pPr/>
              <a:t>8/31/2014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C44FCE-F8DB-45E0-B5CB-226F9C122C0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F3AFCE-ADDC-48BF-AA0C-EECA04068494}" type="datetimeFigureOut">
              <a:rPr lang="en-US" smtClean="0"/>
              <a:pPr/>
              <a:t>8/31/2014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C44FCE-F8DB-45E0-B5CB-226F9C122C0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F3AFCE-ADDC-48BF-AA0C-EECA04068494}" type="datetimeFigureOut">
              <a:rPr lang="en-US" smtClean="0"/>
              <a:pPr/>
              <a:t>8/31/2014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C44FCE-F8DB-45E0-B5CB-226F9C122C0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F3AFCE-ADDC-48BF-AA0C-EECA04068494}" type="datetimeFigureOut">
              <a:rPr lang="en-US" smtClean="0"/>
              <a:pPr/>
              <a:t>8/31/2014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C44FCE-F8DB-45E0-B5CB-226F9C122C0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2060"/>
            </a:gs>
            <a:gs pos="50000">
              <a:schemeClr val="accent1">
                <a:tint val="44500"/>
                <a:satMod val="160000"/>
              </a:schemeClr>
            </a:gs>
            <a:gs pos="100000">
              <a:schemeClr val="accent1">
                <a:tint val="23500"/>
                <a:satMod val="16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F3AFCE-ADDC-48BF-AA0C-EECA04068494}" type="datetimeFigureOut">
              <a:rPr lang="en-US" smtClean="0"/>
              <a:pPr/>
              <a:t>8/31/2014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C44FCE-F8DB-45E0-B5CB-226F9C122C0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2060"/>
            </a:gs>
            <a:gs pos="50000">
              <a:schemeClr val="accent1">
                <a:tint val="44500"/>
                <a:satMod val="160000"/>
              </a:schemeClr>
            </a:gs>
            <a:gs pos="100000">
              <a:schemeClr val="accent1">
                <a:tint val="23500"/>
                <a:satMod val="160000"/>
              </a:schemeClr>
            </a:gs>
          </a:gsLst>
          <a:lin ang="5400000" scaled="1"/>
          <a:tileRect/>
        </a:gradFill>
        <a:effectLst/>
      </p:bgPr>
    </p:bg>
    <p:spTree>
      <p:nvGrpSpPr>
        <p:cNvPr id="1" name=""/>
        <p:cNvGrpSpPr/>
        <p:nvPr/>
      </p:nvGrpSpPr>
      <p:grpSpPr>
        <a:xfrm>
          <a:off x="0" y="0"/>
          <a:ext cx="0" cy="0"/>
          <a:chOff x="0" y="0"/>
          <a:chExt cx="0" cy="0"/>
        </a:xfrm>
      </p:grpSpPr>
      <p:sp>
        <p:nvSpPr>
          <p:cNvPr id="10" name="Rectangle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rtl="0" fontAlgn="auto">
              <a:spcBef>
                <a:spcPts val="0"/>
              </a:spcBef>
              <a:spcAft>
                <a:spcPts val="0"/>
              </a:spcAft>
              <a:defRPr/>
            </a:pPr>
            <a:endParaRPr lang="en-US"/>
          </a:p>
        </p:txBody>
      </p:sp>
      <p:sp>
        <p:nvSpPr>
          <p:cNvPr id="7" name="Rectangle 6"/>
          <p:cNvSpPr/>
          <p:nvPr/>
        </p:nvSpPr>
        <p:spPr bwMode="ltGray">
          <a:xfrm>
            <a:off x="0" y="0"/>
            <a:ext cx="9144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rtl="0" fontAlgn="auto">
              <a:spcBef>
                <a:spcPts val="0"/>
              </a:spcBef>
              <a:spcAft>
                <a:spcPts val="0"/>
              </a:spcAft>
              <a:defRPr/>
            </a:pPr>
            <a:endParaRPr lang="en-US"/>
          </a:p>
        </p:txBody>
      </p:sp>
      <p:sp>
        <p:nvSpPr>
          <p:cNvPr id="2" name="Title Placeholder 1"/>
          <p:cNvSpPr>
            <a:spLocks noGrp="1"/>
          </p:cNvSpPr>
          <p:nvPr>
            <p:ph type="title"/>
          </p:nvPr>
        </p:nvSpPr>
        <p:spPr>
          <a:xfrm>
            <a:off x="457200" y="152400"/>
            <a:ext cx="8229600" cy="125095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lang="en-US" smtClean="0"/>
              <a:t>Click to edit Master title style</a:t>
            </a:r>
            <a:endParaRPr lang="en-US"/>
          </a:p>
        </p:txBody>
      </p:sp>
      <p:sp>
        <p:nvSpPr>
          <p:cNvPr id="1029" name="Text Placeholder 2"/>
          <p:cNvSpPr>
            <a:spLocks noGrp="1"/>
          </p:cNvSpPr>
          <p:nvPr>
            <p:ph type="body" idx="1"/>
          </p:nvPr>
        </p:nvSpPr>
        <p:spPr bwMode="auto">
          <a:xfrm>
            <a:off x="457200" y="1774825"/>
            <a:ext cx="82296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77000"/>
            <a:ext cx="2133600" cy="274638"/>
          </a:xfrm>
          <a:prstGeom prst="rect">
            <a:avLst/>
          </a:prstGeom>
        </p:spPr>
        <p:txBody>
          <a:bodyPr vert="horz" lIns="109728" rIns="45720" bIns="0" rtlCol="0" anchor="b"/>
          <a:lstStyle>
            <a:lvl1pPr algn="l" rtl="0" eaLnBrk="1" fontAlgn="auto" latinLnBrk="0" hangingPunct="1">
              <a:spcBef>
                <a:spcPts val="0"/>
              </a:spcBef>
              <a:spcAft>
                <a:spcPts val="0"/>
              </a:spcAft>
              <a:defRPr kumimoji="0" sz="1200" smtClean="0">
                <a:solidFill>
                  <a:schemeClr val="tx1">
                    <a:tint val="95000"/>
                  </a:schemeClr>
                </a:solidFill>
                <a:latin typeface="+mn-lt"/>
                <a:cs typeface="+mn-cs"/>
              </a:defRPr>
            </a:lvl1pPr>
            <a:extLst/>
          </a:lstStyle>
          <a:p>
            <a:pPr>
              <a:defRPr/>
            </a:pPr>
            <a:fld id="{1CA6C782-50FC-4A4F-863E-79178C53F1A0}" type="datetime1">
              <a:rPr lang="en-US" smtClean="0"/>
              <a:pPr>
                <a:defRPr/>
              </a:pPr>
              <a:t>8/31/2014</a:t>
            </a:fld>
            <a:endParaRPr lang="en-US" dirty="0"/>
          </a:p>
        </p:txBody>
      </p:sp>
      <p:sp>
        <p:nvSpPr>
          <p:cNvPr id="5" name="Footer Placeholder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rtl="0" eaLnBrk="1" fontAlgn="auto" latinLnBrk="0" hangingPunct="1">
              <a:spcBef>
                <a:spcPts val="0"/>
              </a:spcBef>
              <a:spcAft>
                <a:spcPts val="0"/>
              </a:spcAft>
              <a:defRPr kumimoji="0" sz="1200" smtClean="0">
                <a:solidFill>
                  <a:schemeClr val="tx1">
                    <a:tint val="95000"/>
                  </a:schemeClr>
                </a:solidFill>
                <a:latin typeface="+mn-lt"/>
                <a:cs typeface="+mn-cs"/>
              </a:defRPr>
            </a:lvl1pPr>
            <a:extLst/>
          </a:lstStyle>
          <a:p>
            <a:pPr>
              <a:defRPr/>
            </a:pPr>
            <a:r>
              <a:rPr lang="fa-IR" smtClean="0"/>
              <a:t>علي اكبر حقدوست                                     </a:t>
            </a:r>
            <a:endParaRPr lang="en-US" dirty="0"/>
          </a:p>
        </p:txBody>
      </p:sp>
      <p:sp>
        <p:nvSpPr>
          <p:cNvPr id="6" name="Slide Number Placeholder 5"/>
          <p:cNvSpPr>
            <a:spLocks noGrp="1"/>
          </p:cNvSpPr>
          <p:nvPr>
            <p:ph type="sldNum" sz="quarter" idx="4"/>
          </p:nvPr>
        </p:nvSpPr>
        <p:spPr>
          <a:xfrm>
            <a:off x="8204200" y="6477000"/>
            <a:ext cx="733425" cy="274638"/>
          </a:xfrm>
          <a:prstGeom prst="rect">
            <a:avLst/>
          </a:prstGeom>
        </p:spPr>
        <p:txBody>
          <a:bodyPr vert="horz" bIns="0" rtlCol="0" anchor="b"/>
          <a:lstStyle>
            <a:lvl1pPr algn="r" rtl="0" eaLnBrk="1" fontAlgn="auto" latinLnBrk="0" hangingPunct="1">
              <a:spcBef>
                <a:spcPts val="0"/>
              </a:spcBef>
              <a:spcAft>
                <a:spcPts val="0"/>
              </a:spcAft>
              <a:defRPr kumimoji="0" sz="1200" smtClean="0">
                <a:solidFill>
                  <a:schemeClr val="tx1">
                    <a:tint val="95000"/>
                  </a:schemeClr>
                </a:solidFill>
                <a:latin typeface="+mn-lt"/>
                <a:cs typeface="+mn-cs"/>
              </a:defRPr>
            </a:lvl1pPr>
            <a:extLst/>
          </a:lstStyle>
          <a:p>
            <a:pPr>
              <a:defRPr/>
            </a:pPr>
            <a:fld id="{AA41785E-274E-4C7B-A84D-F1D0EAC76C31}"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l" rtl="0" eaLnBrk="1" fontAlgn="base" hangingPunct="1">
        <a:spcBef>
          <a:spcPct val="0"/>
        </a:spcBef>
        <a:spcAft>
          <a:spcPct val="0"/>
        </a:spcAft>
        <a:defRPr sz="4500" b="1" kern="1200">
          <a:solidFill>
            <a:srgbClr val="FFC800"/>
          </a:solidFill>
          <a:latin typeface="+mj-lt"/>
          <a:ea typeface="+mj-ea"/>
          <a:cs typeface="+mj-cs"/>
        </a:defRPr>
      </a:lvl1pPr>
      <a:lvl2pPr algn="l" rtl="0" eaLnBrk="1" fontAlgn="base" hangingPunct="1">
        <a:spcBef>
          <a:spcPct val="0"/>
        </a:spcBef>
        <a:spcAft>
          <a:spcPct val="0"/>
        </a:spcAft>
        <a:defRPr sz="4500" b="1">
          <a:solidFill>
            <a:srgbClr val="FFC800"/>
          </a:solidFill>
          <a:latin typeface="Corbel" pitchFamily="34" charset="0"/>
        </a:defRPr>
      </a:lvl2pPr>
      <a:lvl3pPr algn="l" rtl="0" eaLnBrk="1" fontAlgn="base" hangingPunct="1">
        <a:spcBef>
          <a:spcPct val="0"/>
        </a:spcBef>
        <a:spcAft>
          <a:spcPct val="0"/>
        </a:spcAft>
        <a:defRPr sz="4500" b="1">
          <a:solidFill>
            <a:srgbClr val="FFC800"/>
          </a:solidFill>
          <a:latin typeface="Corbel" pitchFamily="34" charset="0"/>
        </a:defRPr>
      </a:lvl3pPr>
      <a:lvl4pPr algn="l" rtl="0" eaLnBrk="1" fontAlgn="base" hangingPunct="1">
        <a:spcBef>
          <a:spcPct val="0"/>
        </a:spcBef>
        <a:spcAft>
          <a:spcPct val="0"/>
        </a:spcAft>
        <a:defRPr sz="4500" b="1">
          <a:solidFill>
            <a:srgbClr val="FFC800"/>
          </a:solidFill>
          <a:latin typeface="Corbel" pitchFamily="34" charset="0"/>
        </a:defRPr>
      </a:lvl4pPr>
      <a:lvl5pPr algn="l" rtl="0" eaLnBrk="1" fontAlgn="base" hangingPunct="1">
        <a:spcBef>
          <a:spcPct val="0"/>
        </a:spcBef>
        <a:spcAft>
          <a:spcPct val="0"/>
        </a:spcAft>
        <a:defRPr sz="4500" b="1">
          <a:solidFill>
            <a:srgbClr val="FFC800"/>
          </a:solidFill>
          <a:latin typeface="Corbel" pitchFamily="34" charset="0"/>
        </a:defRPr>
      </a:lvl5pPr>
      <a:lvl6pPr marL="457200" algn="l" rtl="0" eaLnBrk="1" fontAlgn="base" hangingPunct="1">
        <a:spcBef>
          <a:spcPct val="0"/>
        </a:spcBef>
        <a:spcAft>
          <a:spcPct val="0"/>
        </a:spcAft>
        <a:defRPr sz="4500" b="1">
          <a:solidFill>
            <a:srgbClr val="FFC800"/>
          </a:solidFill>
          <a:latin typeface="Corbel" pitchFamily="34" charset="0"/>
        </a:defRPr>
      </a:lvl6pPr>
      <a:lvl7pPr marL="914400" algn="l" rtl="0" eaLnBrk="1" fontAlgn="base" hangingPunct="1">
        <a:spcBef>
          <a:spcPct val="0"/>
        </a:spcBef>
        <a:spcAft>
          <a:spcPct val="0"/>
        </a:spcAft>
        <a:defRPr sz="4500" b="1">
          <a:solidFill>
            <a:srgbClr val="FFC800"/>
          </a:solidFill>
          <a:latin typeface="Corbel" pitchFamily="34" charset="0"/>
        </a:defRPr>
      </a:lvl7pPr>
      <a:lvl8pPr marL="1371600" algn="l" rtl="0" eaLnBrk="1" fontAlgn="base" hangingPunct="1">
        <a:spcBef>
          <a:spcPct val="0"/>
        </a:spcBef>
        <a:spcAft>
          <a:spcPct val="0"/>
        </a:spcAft>
        <a:defRPr sz="4500" b="1">
          <a:solidFill>
            <a:srgbClr val="FFC800"/>
          </a:solidFill>
          <a:latin typeface="Corbel" pitchFamily="34" charset="0"/>
        </a:defRPr>
      </a:lvl8pPr>
      <a:lvl9pPr marL="1828800" algn="l" rtl="0" eaLnBrk="1" fontAlgn="base" hangingPunct="1">
        <a:spcBef>
          <a:spcPct val="0"/>
        </a:spcBef>
        <a:spcAft>
          <a:spcPct val="0"/>
        </a:spcAft>
        <a:defRPr sz="4500" b="1">
          <a:solidFill>
            <a:srgbClr val="FFC800"/>
          </a:solidFill>
          <a:latin typeface="Corbel" pitchFamily="34" charset="0"/>
        </a:defRPr>
      </a:lvl9pPr>
      <a:extLst/>
    </p:titleStyle>
    <p:bodyStyle>
      <a:lvl1pPr marL="438150" indent="-319088" algn="l" rtl="0" eaLnBrk="1" fontAlgn="base" hangingPunct="1">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1" fontAlgn="base" hangingPunct="1">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1" fontAlgn="base" hangingPunct="1">
        <a:spcBef>
          <a:spcPct val="20000"/>
        </a:spcBef>
        <a:spcAft>
          <a:spcPct val="0"/>
        </a:spcAft>
        <a:buClr>
          <a:srgbClr val="E66C7D"/>
        </a:buClr>
        <a:buFont typeface="Arial" pitchFamily="34" charset="0"/>
        <a:buChar char="▪"/>
        <a:defRPr sz="2400" kern="1200">
          <a:solidFill>
            <a:schemeClr val="tx1"/>
          </a:solidFill>
          <a:latin typeface="+mn-lt"/>
          <a:ea typeface="+mn-ea"/>
          <a:cs typeface="+mn-cs"/>
        </a:defRPr>
      </a:lvl3pPr>
      <a:lvl4pPr marL="1216025" indent="-182563" algn="l" rtl="0" eaLnBrk="1" fontAlgn="base" hangingPunct="1">
        <a:spcBef>
          <a:spcPct val="20000"/>
        </a:spcBef>
        <a:spcAft>
          <a:spcPct val="0"/>
        </a:spcAft>
        <a:buClr>
          <a:srgbClr val="6BB76D"/>
        </a:buClr>
        <a:buFont typeface="Arial" pitchFamily="34" charset="0"/>
        <a:buChar char="▪"/>
        <a:defRPr sz="2000" kern="1200">
          <a:solidFill>
            <a:schemeClr val="tx1"/>
          </a:solidFill>
          <a:latin typeface="+mn-lt"/>
          <a:ea typeface="+mn-ea"/>
          <a:cs typeface="+mn-cs"/>
        </a:defRPr>
      </a:lvl4pPr>
      <a:lvl5pPr marL="1425575" indent="-182563" algn="l" rtl="0" eaLnBrk="1" fontAlgn="base" hangingPunct="1">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8686800" cy="4876800"/>
            <a:chOff x="0" y="0"/>
            <a:chExt cx="5472" cy="3072"/>
          </a:xfrm>
        </p:grpSpPr>
        <p:sp>
          <p:nvSpPr>
            <p:cNvPr id="37891" name="Rectangle 3"/>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p>
              <a:pPr algn="ctr" rtl="0"/>
              <a:endParaRPr lang="en-US" sz="2400">
                <a:latin typeface="Times New Roman" pitchFamily="18" charset="0"/>
              </a:endParaRPr>
            </a:p>
          </p:txBody>
        </p:sp>
        <p:grpSp>
          <p:nvGrpSpPr>
            <p:cNvPr id="3" name="Group 4"/>
            <p:cNvGrpSpPr>
              <a:grpSpLocks/>
            </p:cNvGrpSpPr>
            <p:nvPr/>
          </p:nvGrpSpPr>
          <p:grpSpPr bwMode="auto">
            <a:xfrm>
              <a:off x="240" y="893"/>
              <a:ext cx="5232" cy="115"/>
              <a:chOff x="240" y="893"/>
              <a:chExt cx="5232" cy="115"/>
            </a:xfrm>
          </p:grpSpPr>
          <p:sp>
            <p:nvSpPr>
              <p:cNvPr id="37893" name="Rectangle 5"/>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p>
                <a:pPr algn="ctr" rtl="0"/>
                <a:endParaRPr lang="en-US" sz="2400">
                  <a:latin typeface="Times New Roman" pitchFamily="18" charset="0"/>
                </a:endParaRPr>
              </a:p>
            </p:txBody>
          </p:sp>
          <p:sp>
            <p:nvSpPr>
              <p:cNvPr id="37894" name="Line 6"/>
              <p:cNvSpPr>
                <a:spLocks noChangeShapeType="1"/>
              </p:cNvSpPr>
              <p:nvPr/>
            </p:nvSpPr>
            <p:spPr bwMode="auto">
              <a:xfrm>
                <a:off x="240" y="941"/>
                <a:ext cx="5232" cy="0"/>
              </a:xfrm>
              <a:prstGeom prst="line">
                <a:avLst/>
              </a:prstGeom>
              <a:noFill/>
              <a:ln w="19050">
                <a:solidFill>
                  <a:schemeClr val="bg2"/>
                </a:solidFill>
                <a:round/>
                <a:headEnd/>
                <a:tailEnd/>
              </a:ln>
              <a:effectLst/>
            </p:spPr>
            <p:txBody>
              <a:bodyPr/>
              <a:lstStyle/>
              <a:p>
                <a:endParaRPr lang="en-US"/>
              </a:p>
            </p:txBody>
          </p:sp>
        </p:grpSp>
      </p:grpSp>
      <p:sp>
        <p:nvSpPr>
          <p:cNvPr id="37895" name="Rectangle 7"/>
          <p:cNvSpPr>
            <a:spLocks noGrp="1" noChangeArrowheads="1"/>
          </p:cNvSpPr>
          <p:nvPr>
            <p:ph type="title"/>
          </p:nvPr>
        </p:nvSpPr>
        <p:spPr bwMode="auto">
          <a:xfrm>
            <a:off x="914400" y="277813"/>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7896" name="Rectangle 8"/>
          <p:cNvSpPr>
            <a:spLocks noGrp="1" noChangeArrowheads="1"/>
          </p:cNvSpPr>
          <p:nvPr>
            <p:ph type="body" idx="1"/>
          </p:nvPr>
        </p:nvSpPr>
        <p:spPr bwMode="auto">
          <a:xfrm>
            <a:off x="914400" y="1600200"/>
            <a:ext cx="77724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7897"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a:defRPr sz="1000"/>
            </a:lvl1pPr>
          </a:lstStyle>
          <a:p>
            <a:endParaRPr lang="en-US"/>
          </a:p>
        </p:txBody>
      </p:sp>
      <p:sp>
        <p:nvSpPr>
          <p:cNvPr id="37898"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0">
              <a:defRPr sz="1000"/>
            </a:lvl1pPr>
          </a:lstStyle>
          <a:p>
            <a:endParaRPr lang="en-US"/>
          </a:p>
        </p:txBody>
      </p:sp>
      <p:sp>
        <p:nvSpPr>
          <p:cNvPr id="37899"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0">
              <a:defRPr sz="1000"/>
            </a:lvl1pPr>
          </a:lstStyle>
          <a:p>
            <a:fld id="{6B713182-8AFA-4B7B-B8AC-458E3DAAFF12}" type="slidenum">
              <a:rPr lang="ar-SA"/>
              <a:pPr/>
              <a:t>‹#›</a:t>
            </a:fld>
            <a:endParaRPr lang="en-US"/>
          </a:p>
        </p:txBody>
      </p:sp>
      <p:sp>
        <p:nvSpPr>
          <p:cNvPr id="37900" name="Line 12"/>
          <p:cNvSpPr>
            <a:spLocks noChangeShapeType="1"/>
          </p:cNvSpPr>
          <p:nvPr/>
        </p:nvSpPr>
        <p:spPr bwMode="auto">
          <a:xfrm>
            <a:off x="0" y="4876800"/>
            <a:ext cx="609600" cy="0"/>
          </a:xfrm>
          <a:prstGeom prst="line">
            <a:avLst/>
          </a:prstGeom>
          <a:noFill/>
          <a:ln w="44450">
            <a:solidFill>
              <a:schemeClr val="bg2"/>
            </a:solidFill>
            <a:round/>
            <a:headEnd/>
            <a:tailEnd/>
          </a:ln>
          <a:effec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iming>
    <p:tnLst>
      <p:par>
        <p:cTn id="1" dur="indefinite" restart="never" nodeType="tmRoot"/>
      </p:par>
    </p:tnLst>
  </p:timing>
  <p:txStyles>
    <p:titleStyle>
      <a:lvl1pPr algn="l" rtl="1" fontAlgn="base">
        <a:spcBef>
          <a:spcPct val="0"/>
        </a:spcBef>
        <a:spcAft>
          <a:spcPct val="0"/>
        </a:spcAft>
        <a:defRPr sz="4200">
          <a:solidFill>
            <a:schemeClr val="tx2"/>
          </a:solidFill>
          <a:latin typeface="+mj-lt"/>
          <a:ea typeface="+mj-ea"/>
          <a:cs typeface="+mj-cs"/>
        </a:defRPr>
      </a:lvl1pPr>
      <a:lvl2pPr algn="l" rtl="1" fontAlgn="base">
        <a:spcBef>
          <a:spcPct val="0"/>
        </a:spcBef>
        <a:spcAft>
          <a:spcPct val="0"/>
        </a:spcAft>
        <a:defRPr sz="4200">
          <a:solidFill>
            <a:schemeClr val="tx2"/>
          </a:solidFill>
          <a:latin typeface="Times New Roman" pitchFamily="18" charset="0"/>
          <a:cs typeface="Arial" charset="0"/>
        </a:defRPr>
      </a:lvl2pPr>
      <a:lvl3pPr algn="l" rtl="1" fontAlgn="base">
        <a:spcBef>
          <a:spcPct val="0"/>
        </a:spcBef>
        <a:spcAft>
          <a:spcPct val="0"/>
        </a:spcAft>
        <a:defRPr sz="4200">
          <a:solidFill>
            <a:schemeClr val="tx2"/>
          </a:solidFill>
          <a:latin typeface="Times New Roman" pitchFamily="18" charset="0"/>
          <a:cs typeface="Arial" charset="0"/>
        </a:defRPr>
      </a:lvl3pPr>
      <a:lvl4pPr algn="l" rtl="1" fontAlgn="base">
        <a:spcBef>
          <a:spcPct val="0"/>
        </a:spcBef>
        <a:spcAft>
          <a:spcPct val="0"/>
        </a:spcAft>
        <a:defRPr sz="4200">
          <a:solidFill>
            <a:schemeClr val="tx2"/>
          </a:solidFill>
          <a:latin typeface="Times New Roman" pitchFamily="18" charset="0"/>
          <a:cs typeface="Arial" charset="0"/>
        </a:defRPr>
      </a:lvl4pPr>
      <a:lvl5pPr algn="l" rtl="1" fontAlgn="base">
        <a:spcBef>
          <a:spcPct val="0"/>
        </a:spcBef>
        <a:spcAft>
          <a:spcPct val="0"/>
        </a:spcAft>
        <a:defRPr sz="4200">
          <a:solidFill>
            <a:schemeClr val="tx2"/>
          </a:solidFill>
          <a:latin typeface="Times New Roman" pitchFamily="18" charset="0"/>
          <a:cs typeface="Arial" charset="0"/>
        </a:defRPr>
      </a:lvl5pPr>
      <a:lvl6pPr marL="457200" algn="l" rtl="1" fontAlgn="base">
        <a:spcBef>
          <a:spcPct val="0"/>
        </a:spcBef>
        <a:spcAft>
          <a:spcPct val="0"/>
        </a:spcAft>
        <a:defRPr sz="4200">
          <a:solidFill>
            <a:schemeClr val="tx2"/>
          </a:solidFill>
          <a:latin typeface="Times New Roman" pitchFamily="18" charset="0"/>
          <a:cs typeface="Arial" charset="0"/>
        </a:defRPr>
      </a:lvl6pPr>
      <a:lvl7pPr marL="914400" algn="l" rtl="1" fontAlgn="base">
        <a:spcBef>
          <a:spcPct val="0"/>
        </a:spcBef>
        <a:spcAft>
          <a:spcPct val="0"/>
        </a:spcAft>
        <a:defRPr sz="4200">
          <a:solidFill>
            <a:schemeClr val="tx2"/>
          </a:solidFill>
          <a:latin typeface="Times New Roman" pitchFamily="18" charset="0"/>
          <a:cs typeface="Arial" charset="0"/>
        </a:defRPr>
      </a:lvl7pPr>
      <a:lvl8pPr marL="1371600" algn="l" rtl="1" fontAlgn="base">
        <a:spcBef>
          <a:spcPct val="0"/>
        </a:spcBef>
        <a:spcAft>
          <a:spcPct val="0"/>
        </a:spcAft>
        <a:defRPr sz="4200">
          <a:solidFill>
            <a:schemeClr val="tx2"/>
          </a:solidFill>
          <a:latin typeface="Times New Roman" pitchFamily="18" charset="0"/>
          <a:cs typeface="Arial" charset="0"/>
        </a:defRPr>
      </a:lvl8pPr>
      <a:lvl9pPr marL="1828800" algn="l" rtl="1" fontAlgn="base">
        <a:spcBef>
          <a:spcPct val="0"/>
        </a:spcBef>
        <a:spcAft>
          <a:spcPct val="0"/>
        </a:spcAft>
        <a:defRPr sz="4200">
          <a:solidFill>
            <a:schemeClr val="tx2"/>
          </a:solidFill>
          <a:latin typeface="Times New Roman" pitchFamily="18" charset="0"/>
          <a:cs typeface="Arial" charset="0"/>
        </a:defRPr>
      </a:lvl9pPr>
    </p:titleStyle>
    <p:bodyStyle>
      <a:lvl1pPr marL="342900" indent="-342900" algn="r" rtl="1" fontAlgn="base">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r" rtl="1" fontAlgn="base">
        <a:spcBef>
          <a:spcPct val="20000"/>
        </a:spcBef>
        <a:spcAft>
          <a:spcPct val="0"/>
        </a:spcAft>
        <a:buClr>
          <a:schemeClr val="accent1"/>
        </a:buClr>
        <a:buSzPct val="75000"/>
        <a:buFont typeface="Wingdings" pitchFamily="2" charset="2"/>
        <a:buChar char="n"/>
        <a:defRPr sz="2600">
          <a:solidFill>
            <a:schemeClr val="tx1"/>
          </a:solidFill>
          <a:latin typeface="+mn-lt"/>
          <a:cs typeface="+mn-cs"/>
        </a:defRPr>
      </a:lvl2pPr>
      <a:lvl3pPr marL="1143000" indent="-228600" algn="r" rtl="1" fontAlgn="base">
        <a:spcBef>
          <a:spcPct val="20000"/>
        </a:spcBef>
        <a:spcAft>
          <a:spcPct val="0"/>
        </a:spcAft>
        <a:buClr>
          <a:schemeClr val="folHlink"/>
        </a:buClr>
        <a:buSzPct val="55000"/>
        <a:buFont typeface="Wingdings" pitchFamily="2" charset="2"/>
        <a:buChar char="n"/>
        <a:defRPr sz="2300">
          <a:solidFill>
            <a:schemeClr val="tx1"/>
          </a:solidFill>
          <a:latin typeface="+mn-lt"/>
          <a:cs typeface="+mn-cs"/>
        </a:defRPr>
      </a:lvl3pPr>
      <a:lvl4pPr marL="1600200" indent="-228600" algn="r" rtl="1" fontAlgn="base">
        <a:spcBef>
          <a:spcPct val="20000"/>
        </a:spcBef>
        <a:spcAft>
          <a:spcPct val="0"/>
        </a:spcAft>
        <a:buClr>
          <a:schemeClr val="accent1"/>
        </a:buClr>
        <a:buFont typeface="Wingdings" pitchFamily="2" charset="2"/>
        <a:buChar char="§"/>
        <a:defRPr sz="2000">
          <a:solidFill>
            <a:schemeClr val="tx1"/>
          </a:solidFill>
          <a:latin typeface="+mn-lt"/>
          <a:cs typeface="+mn-cs"/>
        </a:defRPr>
      </a:lvl4pPr>
      <a:lvl5pPr marL="2057400" indent="-228600" algn="r" rtl="1" fontAlgn="base">
        <a:spcBef>
          <a:spcPct val="20000"/>
        </a:spcBef>
        <a:spcAft>
          <a:spcPct val="0"/>
        </a:spcAft>
        <a:buClr>
          <a:schemeClr val="accent1"/>
        </a:buClr>
        <a:buFont typeface="Wingdings" pitchFamily="2" charset="2"/>
        <a:buChar char="§"/>
        <a:defRPr sz="2000">
          <a:solidFill>
            <a:schemeClr val="tx1"/>
          </a:solidFill>
          <a:latin typeface="+mn-lt"/>
          <a:cs typeface="+mn-cs"/>
        </a:defRPr>
      </a:lvl5pPr>
      <a:lvl6pPr marL="2514600" indent="-228600" algn="r" rtl="1" fontAlgn="base">
        <a:spcBef>
          <a:spcPct val="20000"/>
        </a:spcBef>
        <a:spcAft>
          <a:spcPct val="0"/>
        </a:spcAft>
        <a:buClr>
          <a:schemeClr val="accent1"/>
        </a:buClr>
        <a:buFont typeface="Wingdings" pitchFamily="2" charset="2"/>
        <a:buChar char="§"/>
        <a:defRPr sz="2000">
          <a:solidFill>
            <a:schemeClr val="tx1"/>
          </a:solidFill>
          <a:latin typeface="+mn-lt"/>
          <a:cs typeface="+mn-cs"/>
        </a:defRPr>
      </a:lvl6pPr>
      <a:lvl7pPr marL="2971800" indent="-228600" algn="r" rtl="1" fontAlgn="base">
        <a:spcBef>
          <a:spcPct val="20000"/>
        </a:spcBef>
        <a:spcAft>
          <a:spcPct val="0"/>
        </a:spcAft>
        <a:buClr>
          <a:schemeClr val="accent1"/>
        </a:buClr>
        <a:buFont typeface="Wingdings" pitchFamily="2" charset="2"/>
        <a:buChar char="§"/>
        <a:defRPr sz="2000">
          <a:solidFill>
            <a:schemeClr val="tx1"/>
          </a:solidFill>
          <a:latin typeface="+mn-lt"/>
          <a:cs typeface="+mn-cs"/>
        </a:defRPr>
      </a:lvl7pPr>
      <a:lvl8pPr marL="3429000" indent="-228600" algn="r" rtl="1" fontAlgn="base">
        <a:spcBef>
          <a:spcPct val="20000"/>
        </a:spcBef>
        <a:spcAft>
          <a:spcPct val="0"/>
        </a:spcAft>
        <a:buClr>
          <a:schemeClr val="accent1"/>
        </a:buClr>
        <a:buFont typeface="Wingdings" pitchFamily="2" charset="2"/>
        <a:buChar char="§"/>
        <a:defRPr sz="2000">
          <a:solidFill>
            <a:schemeClr val="tx1"/>
          </a:solidFill>
          <a:latin typeface="+mn-lt"/>
          <a:cs typeface="+mn-cs"/>
        </a:defRPr>
      </a:lvl8pPr>
      <a:lvl9pPr marL="3886200" indent="-228600" algn="r" rtl="1" fontAlgn="base">
        <a:spcBef>
          <a:spcPct val="20000"/>
        </a:spcBef>
        <a:spcAft>
          <a:spcPct val="0"/>
        </a:spcAft>
        <a:buClr>
          <a:schemeClr val="accent1"/>
        </a:buClr>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386" name="Picture 5" descr="22222171368022895413519261381065461145"/>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8929718" cy="1252728"/>
          </a:xfrm>
        </p:spPr>
        <p:txBody>
          <a:bodyPr>
            <a:noAutofit/>
          </a:bodyPr>
          <a:lstStyle/>
          <a:p>
            <a:pPr marL="355600" indent="-355600"/>
            <a:r>
              <a:rPr lang="fa-IR" sz="3600" dirty="0" smtClean="0"/>
              <a:t>یک مثال</a:t>
            </a:r>
            <a:br>
              <a:rPr lang="fa-IR" sz="3600" dirty="0" smtClean="0"/>
            </a:br>
            <a:r>
              <a:rPr lang="fa-IR" sz="2400" dirty="0" smtClean="0"/>
              <a:t>به نظر شما در آموزش علوم پزشکی چه حیطه هایی را می توان تصور نمود؟</a:t>
            </a:r>
            <a:endParaRPr lang="en-US" sz="3600" dirty="0"/>
          </a:p>
        </p:txBody>
      </p:sp>
      <p:sp>
        <p:nvSpPr>
          <p:cNvPr id="5" name="Slide Number Placeholder 4"/>
          <p:cNvSpPr>
            <a:spLocks noGrp="1"/>
          </p:cNvSpPr>
          <p:nvPr>
            <p:ph type="sldNum" sz="quarter" idx="12"/>
          </p:nvPr>
        </p:nvSpPr>
        <p:spPr/>
        <p:txBody>
          <a:bodyPr/>
          <a:lstStyle/>
          <a:p>
            <a:pPr>
              <a:defRPr/>
            </a:pPr>
            <a:fld id="{F2DCD77C-200B-4F1D-8D04-2CDCDB447EFD}" type="slidenum">
              <a:rPr lang="en-US" smtClean="0"/>
              <a:pPr>
                <a:defRPr/>
              </a:pPr>
              <a:t>10</a:t>
            </a:fld>
            <a:endParaRPr lang="en-US"/>
          </a:p>
        </p:txBody>
      </p:sp>
      <p:sp>
        <p:nvSpPr>
          <p:cNvPr id="6" name="Rectangle 5"/>
          <p:cNvSpPr/>
          <p:nvPr/>
        </p:nvSpPr>
        <p:spPr>
          <a:xfrm>
            <a:off x="4572000" y="2285992"/>
            <a:ext cx="4286280" cy="3539430"/>
          </a:xfrm>
          <a:prstGeom prst="rect">
            <a:avLst/>
          </a:prstGeom>
        </p:spPr>
        <p:txBody>
          <a:bodyPr wrap="square">
            <a:spAutoFit/>
          </a:bodyPr>
          <a:lstStyle/>
          <a:p>
            <a:pPr lvl="1" algn="r" rtl="1">
              <a:buFont typeface="Arial" pitchFamily="34" charset="0"/>
              <a:buChar char="•"/>
            </a:pPr>
            <a:r>
              <a:rPr lang="fa-IR" sz="3200" dirty="0" smtClean="0">
                <a:cs typeface="B Zar" pitchFamily="2" charset="-78"/>
              </a:rPr>
              <a:t>برنامه ریزی درسی</a:t>
            </a:r>
          </a:p>
          <a:p>
            <a:pPr lvl="1" algn="r" rtl="1">
              <a:buFont typeface="Arial" pitchFamily="34" charset="0"/>
              <a:buChar char="•"/>
            </a:pPr>
            <a:r>
              <a:rPr lang="fa-IR" sz="3200" dirty="0" smtClean="0">
                <a:cs typeface="B Zar" pitchFamily="2" charset="-78"/>
              </a:rPr>
              <a:t>مدیریت آموزش</a:t>
            </a:r>
          </a:p>
          <a:p>
            <a:pPr lvl="1" algn="r" rtl="1">
              <a:buFont typeface="Arial" pitchFamily="34" charset="0"/>
              <a:buChar char="•"/>
            </a:pPr>
            <a:r>
              <a:rPr lang="fa-IR" sz="3200" dirty="0" smtClean="0">
                <a:cs typeface="B Zar" pitchFamily="2" charset="-78"/>
              </a:rPr>
              <a:t>شیوه تدریس</a:t>
            </a:r>
          </a:p>
          <a:p>
            <a:pPr lvl="1" algn="r" rtl="1">
              <a:buFont typeface="Arial" pitchFamily="34" charset="0"/>
              <a:buChar char="•"/>
            </a:pPr>
            <a:r>
              <a:rPr lang="fa-IR" sz="3200" dirty="0" smtClean="0">
                <a:cs typeface="B Zar" pitchFamily="2" charset="-78"/>
              </a:rPr>
              <a:t>ارزیابی پیشرفت تحصیلی</a:t>
            </a:r>
          </a:p>
          <a:p>
            <a:pPr lvl="1" algn="r" rtl="1">
              <a:buFont typeface="Arial" pitchFamily="34" charset="0"/>
              <a:buChar char="•"/>
            </a:pPr>
            <a:r>
              <a:rPr lang="fa-IR" sz="3200" dirty="0" smtClean="0">
                <a:cs typeface="B Zar" pitchFamily="2" charset="-78"/>
              </a:rPr>
              <a:t>منابع علمی و متون آموزشی</a:t>
            </a:r>
          </a:p>
          <a:p>
            <a:pPr lvl="1" algn="r" rtl="1">
              <a:buFont typeface="Arial" pitchFamily="34" charset="0"/>
              <a:buChar char="•"/>
            </a:pPr>
            <a:r>
              <a:rPr lang="fa-IR" sz="3200" dirty="0" smtClean="0">
                <a:cs typeface="B Zar" pitchFamily="2" charset="-78"/>
              </a:rPr>
              <a:t>اقتصاد آموزش</a:t>
            </a:r>
          </a:p>
          <a:p>
            <a:pPr lvl="1" algn="r" rtl="1">
              <a:buFont typeface="Arial" pitchFamily="34" charset="0"/>
              <a:buChar char="•"/>
            </a:pPr>
            <a:r>
              <a:rPr lang="fa-IR" sz="3200" dirty="0" smtClean="0">
                <a:cs typeface="B Zar" pitchFamily="2" charset="-78"/>
              </a:rPr>
              <a:t>انگیزش فرادهنده و فراگیرنده </a:t>
            </a:r>
          </a:p>
        </p:txBody>
      </p:sp>
      <p:sp>
        <p:nvSpPr>
          <p:cNvPr id="7" name="Rectangle 6"/>
          <p:cNvSpPr/>
          <p:nvPr/>
        </p:nvSpPr>
        <p:spPr>
          <a:xfrm>
            <a:off x="285720" y="1857364"/>
            <a:ext cx="4000512" cy="4524315"/>
          </a:xfrm>
          <a:prstGeom prst="rect">
            <a:avLst/>
          </a:prstGeom>
        </p:spPr>
        <p:txBody>
          <a:bodyPr wrap="square">
            <a:spAutoFit/>
          </a:bodyPr>
          <a:lstStyle/>
          <a:p>
            <a:pPr lvl="1" algn="r" rtl="1">
              <a:buFont typeface="Arial" pitchFamily="34" charset="0"/>
              <a:buChar char="•"/>
            </a:pPr>
            <a:r>
              <a:rPr lang="fa-IR" sz="3200" dirty="0" smtClean="0">
                <a:cs typeface="B Zar" pitchFamily="2" charset="-78"/>
              </a:rPr>
              <a:t>آموزش مداوم</a:t>
            </a:r>
          </a:p>
          <a:p>
            <a:pPr lvl="1" algn="r" rtl="1">
              <a:buFont typeface="Arial" pitchFamily="34" charset="0"/>
              <a:buChar char="•"/>
            </a:pPr>
            <a:r>
              <a:rPr lang="fa-IR" sz="3200" dirty="0" smtClean="0">
                <a:cs typeface="B Zar" pitchFamily="2" charset="-78"/>
              </a:rPr>
              <a:t>مهارتهای یادگیری</a:t>
            </a:r>
          </a:p>
          <a:p>
            <a:pPr lvl="1" algn="r" rtl="1">
              <a:buFont typeface="Arial" pitchFamily="34" charset="0"/>
              <a:buChar char="•"/>
            </a:pPr>
            <a:r>
              <a:rPr lang="fa-IR" sz="3200" dirty="0" smtClean="0">
                <a:cs typeface="B Zar" pitchFamily="2" charset="-78"/>
              </a:rPr>
              <a:t>خطاهای آموزش</a:t>
            </a:r>
          </a:p>
          <a:p>
            <a:pPr lvl="1" algn="r" rtl="1">
              <a:buFont typeface="Arial" pitchFamily="34" charset="0"/>
              <a:buChar char="•"/>
            </a:pPr>
            <a:r>
              <a:rPr lang="fa-IR" sz="3200" dirty="0" smtClean="0">
                <a:cs typeface="B Zar" pitchFamily="2" charset="-78"/>
              </a:rPr>
              <a:t>گزینش دانشجو</a:t>
            </a:r>
          </a:p>
          <a:p>
            <a:pPr lvl="1" algn="r" rtl="1">
              <a:buFont typeface="Arial" pitchFamily="34" charset="0"/>
              <a:buChar char="•"/>
            </a:pPr>
            <a:r>
              <a:rPr lang="fa-IR" sz="3200" dirty="0" smtClean="0">
                <a:cs typeface="B Zar" pitchFamily="2" charset="-78"/>
              </a:rPr>
              <a:t>اخلاق در آموزش</a:t>
            </a:r>
          </a:p>
          <a:p>
            <a:pPr lvl="1" algn="r" rtl="1">
              <a:buFont typeface="Arial" pitchFamily="34" charset="0"/>
              <a:buChar char="•"/>
            </a:pPr>
            <a:r>
              <a:rPr lang="fa-IR" sz="3200" dirty="0" smtClean="0">
                <a:cs typeface="B Zar" pitchFamily="2" charset="-78"/>
              </a:rPr>
              <a:t>پژوهش در آموزش</a:t>
            </a:r>
          </a:p>
          <a:p>
            <a:pPr lvl="1" algn="r" rtl="1">
              <a:buFont typeface="Arial" pitchFamily="34" charset="0"/>
              <a:buChar char="•"/>
            </a:pPr>
            <a:r>
              <a:rPr lang="fa-IR" sz="3200" dirty="0" smtClean="0">
                <a:cs typeface="B Zar" pitchFamily="2" charset="-78"/>
              </a:rPr>
              <a:t>اعتباربخشی دوره آموزشی</a:t>
            </a:r>
          </a:p>
          <a:p>
            <a:pPr lvl="1" algn="r" rtl="1">
              <a:buFont typeface="Arial" pitchFamily="34" charset="0"/>
              <a:buChar char="•"/>
            </a:pPr>
            <a:r>
              <a:rPr lang="fa-IR" sz="3200" dirty="0" smtClean="0">
                <a:cs typeface="B Zar" pitchFamily="2" charset="-78"/>
              </a:rPr>
              <a:t>پایش و ارزشیابی</a:t>
            </a:r>
          </a:p>
          <a:p>
            <a:pPr lvl="1" algn="r" rtl="1">
              <a:buFont typeface="Arial" pitchFamily="34" charset="0"/>
              <a:buChar char="•"/>
            </a:pPr>
            <a:r>
              <a:rPr lang="fa-IR" sz="3200" dirty="0" smtClean="0">
                <a:cs typeface="B Zar" pitchFamily="2" charset="-78"/>
              </a:rPr>
              <a:t> .....................  </a:t>
            </a:r>
          </a:p>
        </p:txBody>
      </p:sp>
    </p:spTree>
  </p:cSld>
  <p:clrMapOvr>
    <a:masterClrMapping/>
  </p:clrMapOvr>
  <p:transition advTm="142176"/>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مشخصات موضوع</a:t>
            </a:r>
            <a:endParaRPr lang="en-US" dirty="0"/>
          </a:p>
        </p:txBody>
      </p:sp>
      <p:sp>
        <p:nvSpPr>
          <p:cNvPr id="3" name="Content Placeholder 2"/>
          <p:cNvSpPr>
            <a:spLocks noGrp="1"/>
          </p:cNvSpPr>
          <p:nvPr>
            <p:ph idx="1"/>
          </p:nvPr>
        </p:nvSpPr>
        <p:spPr/>
        <p:txBody>
          <a:bodyPr/>
          <a:lstStyle/>
          <a:p>
            <a:r>
              <a:rPr lang="fa-IR" dirty="0" smtClean="0"/>
              <a:t>نو و بدیع بودن (نقطه مقابل تکراری بودن)</a:t>
            </a:r>
          </a:p>
          <a:p>
            <a:r>
              <a:rPr lang="fa-IR" dirty="0" smtClean="0"/>
              <a:t>کاربردی بودن</a:t>
            </a:r>
          </a:p>
          <a:p>
            <a:r>
              <a:rPr lang="fa-IR" dirty="0" smtClean="0"/>
              <a:t>جذبیت</a:t>
            </a:r>
          </a:p>
          <a:p>
            <a:r>
              <a:rPr lang="fa-IR" dirty="0" smtClean="0"/>
              <a:t>مورد توجه افراد صاحب نظر بودن</a:t>
            </a:r>
          </a:p>
          <a:p>
            <a:r>
              <a:rPr lang="fa-IR" dirty="0" smtClean="0"/>
              <a:t>قابل انجام بودن</a:t>
            </a:r>
          </a:p>
          <a:p>
            <a:r>
              <a:rPr lang="fa-IR" dirty="0" smtClean="0"/>
              <a:t>نداشتن مشکل اخلاقی</a:t>
            </a:r>
          </a:p>
          <a:p>
            <a:r>
              <a:rPr lang="fa-IR" dirty="0" smtClean="0"/>
              <a:t>باصرفه بودن</a:t>
            </a:r>
          </a:p>
          <a:p>
            <a:r>
              <a:rPr lang="fa-IR" dirty="0" smtClean="0"/>
              <a:t>علمی بودن</a:t>
            </a:r>
          </a:p>
          <a:p>
            <a:r>
              <a:rPr lang="fa-IR" dirty="0" smtClean="0"/>
              <a:t>قابل درک برای مخاطبین</a:t>
            </a:r>
          </a:p>
          <a:p>
            <a:endParaRPr lang="fa-IR" dirty="0" smtClean="0"/>
          </a:p>
          <a:p>
            <a:endParaRPr lang="fa-IR" dirty="0" smtClean="0"/>
          </a:p>
        </p:txBody>
      </p:sp>
      <p:sp>
        <p:nvSpPr>
          <p:cNvPr id="5" name="Slide Number Placeholder 4"/>
          <p:cNvSpPr>
            <a:spLocks noGrp="1"/>
          </p:cNvSpPr>
          <p:nvPr>
            <p:ph type="sldNum" sz="quarter" idx="12"/>
          </p:nvPr>
        </p:nvSpPr>
        <p:spPr/>
        <p:txBody>
          <a:bodyPr/>
          <a:lstStyle/>
          <a:p>
            <a:pPr>
              <a:defRPr/>
            </a:pPr>
            <a:fld id="{F2DCD77C-200B-4F1D-8D04-2CDCDB447EFD}" type="slidenum">
              <a:rPr lang="en-US" smtClean="0"/>
              <a:pPr>
                <a:defRPr/>
              </a:pPr>
              <a:t>11</a:t>
            </a:fld>
            <a:endParaRPr lang="en-US"/>
          </a:p>
        </p:txBody>
      </p:sp>
    </p:spTree>
  </p:cSld>
  <p:clrMapOvr>
    <a:masterClrMapping/>
  </p:clrMapOvr>
  <p:transition advTm="168647"/>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fa-IR" dirty="0"/>
              <a:t>انواع </a:t>
            </a:r>
            <a:r>
              <a:rPr lang="fa-IR" dirty="0" smtClean="0"/>
              <a:t>متغيرها</a:t>
            </a:r>
            <a:endParaRPr lang="en-US" dirty="0"/>
          </a:p>
        </p:txBody>
      </p:sp>
      <p:sp>
        <p:nvSpPr>
          <p:cNvPr id="106499" name="Rectangle 3"/>
          <p:cNvSpPr>
            <a:spLocks noGrp="1" noChangeArrowheads="1"/>
          </p:cNvSpPr>
          <p:nvPr>
            <p:ph type="body" idx="1"/>
          </p:nvPr>
        </p:nvSpPr>
        <p:spPr>
          <a:xfrm>
            <a:off x="0" y="1500174"/>
            <a:ext cx="9144000" cy="4572000"/>
          </a:xfrm>
        </p:spPr>
        <p:txBody>
          <a:bodyPr/>
          <a:lstStyle/>
          <a:p>
            <a:pPr>
              <a:lnSpc>
                <a:spcPct val="90000"/>
              </a:lnSpc>
            </a:pPr>
            <a:r>
              <a:rPr lang="fa-IR" b="1" dirty="0"/>
              <a:t>كمي 	</a:t>
            </a:r>
            <a:r>
              <a:rPr lang="en-US" b="1" dirty="0"/>
              <a:t>quantitative</a:t>
            </a:r>
            <a:endParaRPr lang="fa-IR" b="1" dirty="0"/>
          </a:p>
          <a:p>
            <a:pPr lvl="1">
              <a:lnSpc>
                <a:spcPct val="90000"/>
              </a:lnSpc>
            </a:pPr>
            <a:r>
              <a:rPr lang="fa-IR" dirty="0" smtClean="0">
                <a:solidFill>
                  <a:srgbClr val="FF0000"/>
                </a:solidFill>
                <a:effectLst>
                  <a:outerShdw blurRad="38100" dist="38100" dir="2700000" algn="tl">
                    <a:srgbClr val="000000">
                      <a:alpha val="43137"/>
                    </a:srgbClr>
                  </a:outerShdw>
                </a:effectLst>
              </a:rPr>
              <a:t>نسبتي (</a:t>
            </a:r>
            <a:r>
              <a:rPr lang="en-US" dirty="0" smtClean="0">
                <a:solidFill>
                  <a:srgbClr val="FF0000"/>
                </a:solidFill>
                <a:effectLst>
                  <a:outerShdw blurRad="38100" dist="38100" dir="2700000" algn="tl">
                    <a:srgbClr val="000000">
                      <a:alpha val="43137"/>
                    </a:srgbClr>
                  </a:outerShdw>
                </a:effectLst>
              </a:rPr>
              <a:t>ratio</a:t>
            </a:r>
            <a:r>
              <a:rPr lang="fa-IR" dirty="0" smtClean="0">
                <a:solidFill>
                  <a:srgbClr val="FF0000"/>
                </a:solidFill>
                <a:effectLst>
                  <a:outerShdw blurRad="38100" dist="38100" dir="2700000" algn="tl">
                    <a:srgbClr val="000000">
                      <a:alpha val="43137"/>
                    </a:srgbClr>
                  </a:outerShdw>
                </a:effectLst>
              </a:rPr>
              <a:t>): </a:t>
            </a:r>
            <a:r>
              <a:rPr lang="fa-IR" dirty="0" smtClean="0"/>
              <a:t>صفر واقعی دارند و فواصل بین مقادیر برابر است مانند قد و وزن</a:t>
            </a:r>
          </a:p>
          <a:p>
            <a:pPr lvl="1">
              <a:lnSpc>
                <a:spcPct val="90000"/>
              </a:lnSpc>
            </a:pPr>
            <a:r>
              <a:rPr lang="fa-IR" dirty="0" smtClean="0">
                <a:solidFill>
                  <a:srgbClr val="FF0000"/>
                </a:solidFill>
                <a:effectLst>
                  <a:outerShdw blurRad="38100" dist="38100" dir="2700000" algn="tl">
                    <a:srgbClr val="000000">
                      <a:alpha val="43137"/>
                    </a:srgbClr>
                  </a:outerShdw>
                </a:effectLst>
              </a:rPr>
              <a:t>فاصله اي (</a:t>
            </a:r>
            <a:r>
              <a:rPr lang="en-US" dirty="0" smtClean="0">
                <a:solidFill>
                  <a:srgbClr val="FF0000"/>
                </a:solidFill>
                <a:effectLst>
                  <a:outerShdw blurRad="38100" dist="38100" dir="2700000" algn="tl">
                    <a:srgbClr val="000000">
                      <a:alpha val="43137"/>
                    </a:srgbClr>
                  </a:outerShdw>
                </a:effectLst>
              </a:rPr>
              <a:t>interval</a:t>
            </a:r>
            <a:r>
              <a:rPr lang="fa-IR" dirty="0" smtClean="0">
                <a:solidFill>
                  <a:srgbClr val="FF0000"/>
                </a:solidFill>
                <a:effectLst>
                  <a:outerShdw blurRad="38100" dist="38100" dir="2700000" algn="tl">
                    <a:srgbClr val="000000">
                      <a:alpha val="43137"/>
                    </a:srgbClr>
                  </a:outerShdw>
                </a:effectLst>
              </a:rPr>
              <a:t>): </a:t>
            </a:r>
            <a:r>
              <a:rPr lang="fa-IR" dirty="0" smtClean="0"/>
              <a:t>صفر قراردادی دارند و لذا مقدار منفی نیز می پذیرند ولی فاصله بین مقادیر برابر است مانند درجه حرارت به سانتیگراد و ارتفاع از سطح دریا</a:t>
            </a:r>
          </a:p>
          <a:p>
            <a:pPr lvl="1">
              <a:lnSpc>
                <a:spcPct val="90000"/>
              </a:lnSpc>
            </a:pPr>
            <a:r>
              <a:rPr lang="fa-IR" dirty="0" smtClean="0">
                <a:solidFill>
                  <a:srgbClr val="FF0000"/>
                </a:solidFill>
                <a:effectLst>
                  <a:outerShdw blurRad="38100" dist="38100" dir="2700000" algn="tl">
                    <a:srgbClr val="000000">
                      <a:alpha val="43137"/>
                    </a:srgbClr>
                  </a:outerShdw>
                </a:effectLst>
              </a:rPr>
              <a:t>رتبه اي (</a:t>
            </a:r>
            <a:r>
              <a:rPr lang="en-US" dirty="0" smtClean="0">
                <a:solidFill>
                  <a:srgbClr val="FF0000"/>
                </a:solidFill>
                <a:effectLst>
                  <a:outerShdw blurRad="38100" dist="38100" dir="2700000" algn="tl">
                    <a:srgbClr val="000000">
                      <a:alpha val="43137"/>
                    </a:srgbClr>
                  </a:outerShdw>
                </a:effectLst>
              </a:rPr>
              <a:t>ordinal</a:t>
            </a:r>
            <a:r>
              <a:rPr lang="fa-IR" dirty="0" smtClean="0">
                <a:solidFill>
                  <a:srgbClr val="FF0000"/>
                </a:solidFill>
                <a:effectLst>
                  <a:outerShdw blurRad="38100" dist="38100" dir="2700000" algn="tl">
                    <a:srgbClr val="000000">
                      <a:alpha val="43137"/>
                    </a:srgbClr>
                  </a:outerShdw>
                </a:effectLst>
              </a:rPr>
              <a:t>): </a:t>
            </a:r>
            <a:r>
              <a:rPr lang="fa-IR" dirty="0" smtClean="0"/>
              <a:t>ارزش فواصل بین مقادیر برابر نیست مانند نمره امتحانی</a:t>
            </a:r>
            <a:endParaRPr lang="fa-IR" dirty="0"/>
          </a:p>
          <a:p>
            <a:pPr>
              <a:lnSpc>
                <a:spcPct val="90000"/>
              </a:lnSpc>
            </a:pPr>
            <a:endParaRPr lang="fa-IR" sz="1800" dirty="0"/>
          </a:p>
          <a:p>
            <a:pPr>
              <a:lnSpc>
                <a:spcPct val="90000"/>
              </a:lnSpc>
            </a:pPr>
            <a:r>
              <a:rPr lang="fa-IR" b="1" dirty="0"/>
              <a:t>كيفي	 </a:t>
            </a:r>
            <a:r>
              <a:rPr lang="en-US" b="1" dirty="0"/>
              <a:t>qualitative</a:t>
            </a:r>
            <a:r>
              <a:rPr lang="en-US" dirty="0"/>
              <a:t>	</a:t>
            </a:r>
            <a:r>
              <a:rPr lang="fa-IR" dirty="0"/>
              <a:t> </a:t>
            </a:r>
          </a:p>
          <a:p>
            <a:pPr lvl="1">
              <a:lnSpc>
                <a:spcPct val="90000"/>
              </a:lnSpc>
            </a:pPr>
            <a:r>
              <a:rPr lang="fa-IR" dirty="0" smtClean="0">
                <a:solidFill>
                  <a:srgbClr val="FF0000"/>
                </a:solidFill>
                <a:effectLst>
                  <a:outerShdw blurRad="38100" dist="38100" dir="2700000" algn="tl">
                    <a:srgbClr val="000000">
                      <a:alpha val="43137"/>
                    </a:srgbClr>
                  </a:outerShdw>
                </a:effectLst>
              </a:rPr>
              <a:t>دو حالته (</a:t>
            </a:r>
            <a:r>
              <a:rPr lang="en-US" dirty="0" smtClean="0">
                <a:solidFill>
                  <a:srgbClr val="FF0000"/>
                </a:solidFill>
                <a:effectLst>
                  <a:outerShdw blurRad="38100" dist="38100" dir="2700000" algn="tl">
                    <a:srgbClr val="000000">
                      <a:alpha val="43137"/>
                    </a:srgbClr>
                  </a:outerShdw>
                </a:effectLst>
              </a:rPr>
              <a:t>binary</a:t>
            </a:r>
            <a:r>
              <a:rPr lang="fa-IR" dirty="0" smtClean="0">
                <a:solidFill>
                  <a:srgbClr val="FF0000"/>
                </a:solidFill>
                <a:effectLst>
                  <a:outerShdw blurRad="38100" dist="38100" dir="2700000" algn="tl">
                    <a:srgbClr val="000000">
                      <a:alpha val="43137"/>
                    </a:srgbClr>
                  </a:outerShdw>
                </a:effectLst>
              </a:rPr>
              <a:t>): </a:t>
            </a:r>
            <a:r>
              <a:rPr lang="fa-IR" dirty="0" smtClean="0"/>
              <a:t>مانند جنس، زنده ماندن و یا فوت نمودن</a:t>
            </a:r>
            <a:r>
              <a:rPr lang="fa-IR" dirty="0"/>
              <a:t>		</a:t>
            </a:r>
          </a:p>
          <a:p>
            <a:pPr lvl="1">
              <a:lnSpc>
                <a:spcPct val="90000"/>
              </a:lnSpc>
            </a:pPr>
            <a:r>
              <a:rPr lang="fa-IR" dirty="0" smtClean="0">
                <a:solidFill>
                  <a:srgbClr val="FF0000"/>
                </a:solidFill>
                <a:effectLst>
                  <a:outerShdw blurRad="38100" dist="38100" dir="2700000" algn="tl">
                    <a:srgbClr val="000000">
                      <a:alpha val="43137"/>
                    </a:srgbClr>
                  </a:outerShdw>
                </a:effectLst>
              </a:rPr>
              <a:t>چند حالته (</a:t>
            </a:r>
            <a:r>
              <a:rPr lang="en-US" dirty="0" smtClean="0">
                <a:solidFill>
                  <a:srgbClr val="FF0000"/>
                </a:solidFill>
                <a:effectLst>
                  <a:outerShdw blurRad="38100" dist="38100" dir="2700000" algn="tl">
                    <a:srgbClr val="000000">
                      <a:alpha val="43137"/>
                    </a:srgbClr>
                  </a:outerShdw>
                </a:effectLst>
              </a:rPr>
              <a:t>nominal</a:t>
            </a:r>
            <a:r>
              <a:rPr lang="fa-IR" dirty="0" smtClean="0">
                <a:solidFill>
                  <a:srgbClr val="FF0000"/>
                </a:solidFill>
                <a:effectLst>
                  <a:outerShdw blurRad="38100" dist="38100" dir="2700000" algn="tl">
                    <a:srgbClr val="000000">
                      <a:alpha val="43137"/>
                    </a:srgbClr>
                  </a:outerShdw>
                </a:effectLst>
              </a:rPr>
              <a:t>): </a:t>
            </a:r>
            <a:r>
              <a:rPr lang="fa-IR" dirty="0" smtClean="0"/>
              <a:t>مانند گروه خونی و ملیت</a:t>
            </a:r>
            <a:r>
              <a:rPr lang="fa-IR" dirty="0"/>
              <a:t>	</a:t>
            </a:r>
          </a:p>
          <a:p>
            <a:pPr lvl="1">
              <a:lnSpc>
                <a:spcPct val="90000"/>
              </a:lnSpc>
            </a:pPr>
            <a:r>
              <a:rPr lang="fa-IR" dirty="0" smtClean="0">
                <a:solidFill>
                  <a:srgbClr val="FF0000"/>
                </a:solidFill>
                <a:effectLst>
                  <a:outerShdw blurRad="38100" dist="38100" dir="2700000" algn="tl">
                    <a:srgbClr val="000000">
                      <a:alpha val="43137"/>
                    </a:srgbClr>
                  </a:outerShdw>
                </a:effectLst>
              </a:rPr>
              <a:t>رتبه اي (</a:t>
            </a:r>
            <a:r>
              <a:rPr lang="en-US" dirty="0" smtClean="0">
                <a:solidFill>
                  <a:srgbClr val="FF0000"/>
                </a:solidFill>
                <a:effectLst>
                  <a:outerShdw blurRad="38100" dist="38100" dir="2700000" algn="tl">
                    <a:srgbClr val="000000">
                      <a:alpha val="43137"/>
                    </a:srgbClr>
                  </a:outerShdw>
                </a:effectLst>
              </a:rPr>
              <a:t>ordinal</a:t>
            </a:r>
            <a:r>
              <a:rPr lang="fa-IR" dirty="0" smtClean="0">
                <a:solidFill>
                  <a:srgbClr val="FF0000"/>
                </a:solidFill>
                <a:effectLst>
                  <a:outerShdw blurRad="38100" dist="38100" dir="2700000" algn="tl">
                    <a:srgbClr val="000000">
                      <a:alpha val="43137"/>
                    </a:srgbClr>
                  </a:outerShdw>
                </a:effectLst>
              </a:rPr>
              <a:t>): </a:t>
            </a:r>
            <a:r>
              <a:rPr lang="fa-IR" dirty="0" smtClean="0"/>
              <a:t>مانند گروه سنی (کودک، نوجوان، جوان، میانسال و پیر)</a:t>
            </a:r>
          </a:p>
        </p:txBody>
      </p:sp>
    </p:spTree>
  </p:cSld>
  <p:clrMapOvr>
    <a:masterClrMapping/>
  </p:clrMapOvr>
  <p:transition advTm="150864"/>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fa-IR"/>
              <a:t>نقش متغيرها</a:t>
            </a:r>
            <a:endParaRPr lang="en-US"/>
          </a:p>
        </p:txBody>
      </p:sp>
      <p:sp>
        <p:nvSpPr>
          <p:cNvPr id="107523" name="Rectangle 3"/>
          <p:cNvSpPr>
            <a:spLocks noGrp="1" noChangeArrowheads="1"/>
          </p:cNvSpPr>
          <p:nvPr>
            <p:ph type="body" idx="1"/>
          </p:nvPr>
        </p:nvSpPr>
        <p:spPr>
          <a:xfrm>
            <a:off x="0" y="1500174"/>
            <a:ext cx="9144000" cy="4572000"/>
          </a:xfrm>
        </p:spPr>
        <p:txBody>
          <a:bodyPr/>
          <a:lstStyle/>
          <a:p>
            <a:pPr>
              <a:lnSpc>
                <a:spcPct val="90000"/>
              </a:lnSpc>
            </a:pPr>
            <a:r>
              <a:rPr lang="fa-IR" b="1" dirty="0" smtClean="0"/>
              <a:t>مطالعات توصيفي </a:t>
            </a:r>
            <a:r>
              <a:rPr lang="fa-IR" sz="2400" b="1" dirty="0" smtClean="0"/>
              <a:t>(</a:t>
            </a:r>
            <a:r>
              <a:rPr lang="fa-IR" sz="2000" b="1" i="1" dirty="0" smtClean="0">
                <a:solidFill>
                  <a:srgbClr val="FF0000"/>
                </a:solidFill>
              </a:rPr>
              <a:t>تعیین شیوع دیابت در کرمان</a:t>
            </a:r>
            <a:r>
              <a:rPr lang="fa-IR" sz="2400" b="1" dirty="0" smtClean="0"/>
              <a:t>)</a:t>
            </a:r>
            <a:endParaRPr lang="fa-IR" b="1" dirty="0"/>
          </a:p>
          <a:p>
            <a:pPr lvl="1">
              <a:lnSpc>
                <a:spcPct val="90000"/>
              </a:lnSpc>
            </a:pPr>
            <a:r>
              <a:rPr lang="fa-IR" dirty="0" smtClean="0"/>
              <a:t>اصلي: برای پاسخ به اهداف جزیی چه متغیرهایی باید سنجیده شود؟ </a:t>
            </a:r>
            <a:r>
              <a:rPr lang="fa-IR" sz="2000" b="1" i="1" dirty="0" smtClean="0">
                <a:solidFill>
                  <a:srgbClr val="FF0000"/>
                </a:solidFill>
              </a:rPr>
              <a:t>ابتلا به دیابت</a:t>
            </a:r>
          </a:p>
          <a:p>
            <a:pPr lvl="1">
              <a:lnSpc>
                <a:spcPct val="90000"/>
              </a:lnSpc>
            </a:pPr>
            <a:r>
              <a:rPr lang="fa-IR" dirty="0"/>
              <a:t>زمينه </a:t>
            </a:r>
            <a:r>
              <a:rPr lang="fa-IR" dirty="0" smtClean="0"/>
              <a:t>اي: برای پاسخ به اهداف فرعی چه متغیرهای اضافه ای باید سنجیده شود؟ </a:t>
            </a:r>
            <a:r>
              <a:rPr lang="fa-IR" sz="2000" b="1" i="1" dirty="0" smtClean="0">
                <a:solidFill>
                  <a:srgbClr val="FF0000"/>
                </a:solidFill>
              </a:rPr>
              <a:t>جنس و یا گروه سنی افراد</a:t>
            </a:r>
          </a:p>
          <a:p>
            <a:pPr>
              <a:lnSpc>
                <a:spcPct val="90000"/>
              </a:lnSpc>
            </a:pPr>
            <a:r>
              <a:rPr lang="fa-IR" b="1" dirty="0" smtClean="0"/>
              <a:t>مطالعات تحليلي (</a:t>
            </a:r>
            <a:r>
              <a:rPr lang="fa-IR" sz="2000" b="1" i="1" dirty="0" smtClean="0">
                <a:solidFill>
                  <a:srgbClr val="FF0000"/>
                </a:solidFill>
              </a:rPr>
              <a:t>رابطه بین مصرف غذاهای آماده و ابتلا به سکته قلبی</a:t>
            </a:r>
            <a:r>
              <a:rPr lang="fa-IR" b="1" dirty="0" smtClean="0"/>
              <a:t>)</a:t>
            </a:r>
            <a:endParaRPr lang="fa-IR" b="1" dirty="0"/>
          </a:p>
          <a:p>
            <a:pPr lvl="1">
              <a:lnSpc>
                <a:spcPct val="90000"/>
              </a:lnSpc>
            </a:pPr>
            <a:r>
              <a:rPr lang="fa-IR" dirty="0" smtClean="0"/>
              <a:t>مستقل(</a:t>
            </a:r>
            <a:r>
              <a:rPr lang="en-US" dirty="0" smtClean="0"/>
              <a:t>independent</a:t>
            </a:r>
            <a:r>
              <a:rPr lang="fa-IR" dirty="0" smtClean="0"/>
              <a:t>): متغیر(هایی) که تاثیرگذار است؛ </a:t>
            </a:r>
            <a:r>
              <a:rPr lang="fa-IR" sz="2000" b="1" i="1" dirty="0" smtClean="0">
                <a:solidFill>
                  <a:srgbClr val="FF0000"/>
                </a:solidFill>
              </a:rPr>
              <a:t>مصرف غذاهای آماده</a:t>
            </a:r>
          </a:p>
          <a:p>
            <a:pPr lvl="1">
              <a:lnSpc>
                <a:spcPct val="90000"/>
              </a:lnSpc>
            </a:pPr>
            <a:r>
              <a:rPr lang="fa-IR" dirty="0" smtClean="0"/>
              <a:t>وابسته (</a:t>
            </a:r>
            <a:r>
              <a:rPr lang="en-US" dirty="0" smtClean="0"/>
              <a:t>dependent</a:t>
            </a:r>
            <a:r>
              <a:rPr lang="fa-IR" dirty="0" smtClean="0"/>
              <a:t>): متغیر(هایی) که تاثیر می پذیرد؛ </a:t>
            </a:r>
            <a:r>
              <a:rPr lang="fa-IR" sz="2000" b="1" i="1" dirty="0" smtClean="0">
                <a:solidFill>
                  <a:srgbClr val="FF0000"/>
                </a:solidFill>
              </a:rPr>
              <a:t>ابتلا به سکته قلبی</a:t>
            </a:r>
          </a:p>
          <a:p>
            <a:pPr lvl="1">
              <a:lnSpc>
                <a:spcPct val="90000"/>
              </a:lnSpc>
            </a:pPr>
            <a:r>
              <a:rPr lang="fa-IR" dirty="0"/>
              <a:t>زمينه </a:t>
            </a:r>
            <a:r>
              <a:rPr lang="fa-IR" dirty="0" smtClean="0"/>
              <a:t>اي (</a:t>
            </a:r>
            <a:r>
              <a:rPr lang="en-US" dirty="0" smtClean="0"/>
              <a:t>demographic</a:t>
            </a:r>
            <a:r>
              <a:rPr lang="fa-IR" dirty="0" smtClean="0"/>
              <a:t>): متغیرهایی که برای پاسخ به اهداف فرعی باید مورد سنجش قرار گیرند؛ </a:t>
            </a:r>
            <a:r>
              <a:rPr lang="fa-IR" sz="2000" b="1" i="1" dirty="0" smtClean="0">
                <a:solidFill>
                  <a:srgbClr val="FF0000"/>
                </a:solidFill>
              </a:rPr>
              <a:t>سن، جنس و یا نوع غذاهای آماده مصرفی</a:t>
            </a:r>
          </a:p>
          <a:p>
            <a:pPr lvl="1">
              <a:lnSpc>
                <a:spcPct val="90000"/>
              </a:lnSpc>
            </a:pPr>
            <a:r>
              <a:rPr lang="fa-IR" dirty="0"/>
              <a:t>مخدوش </a:t>
            </a:r>
            <a:r>
              <a:rPr lang="fa-IR" dirty="0" smtClean="0"/>
              <a:t>كننده (</a:t>
            </a:r>
            <a:r>
              <a:rPr lang="en-US" dirty="0" smtClean="0"/>
              <a:t>confounder</a:t>
            </a:r>
            <a:r>
              <a:rPr lang="fa-IR" dirty="0" smtClean="0"/>
              <a:t>): متغیرهایی که رابطه بین متغیر مستقل و وابسته را به هم می زنند؛ </a:t>
            </a:r>
            <a:r>
              <a:rPr lang="fa-IR" sz="2000" b="1" i="1" dirty="0" smtClean="0">
                <a:solidFill>
                  <a:srgbClr val="FF0000"/>
                </a:solidFill>
              </a:rPr>
              <a:t>وضعیت اقتصادی-اجتماعی و یا وزن که می توانند شدت ارتباط بین مصرف غذاهای آماده و ابتلا به سکته را تحت تاثیر قرار دهد</a:t>
            </a:r>
            <a:endParaRPr lang="en-US" sz="2000" b="1" i="1" dirty="0" smtClean="0">
              <a:solidFill>
                <a:srgbClr val="FF0000"/>
              </a:solidFill>
            </a:endParaRPr>
          </a:p>
        </p:txBody>
      </p:sp>
    </p:spTree>
  </p:cSld>
  <p:clrMapOvr>
    <a:masterClrMapping/>
  </p:clrMapOvr>
  <p:transition advTm="137184"/>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457200" y="214290"/>
            <a:ext cx="8686800" cy="838200"/>
          </a:xfrm>
        </p:spPr>
        <p:txBody>
          <a:bodyPr/>
          <a:lstStyle/>
          <a:p>
            <a:pPr algn="r" rtl="1"/>
            <a:r>
              <a:rPr lang="fa-IR" dirty="0">
                <a:cs typeface="B Zar" pitchFamily="2" charset="-78"/>
              </a:rPr>
              <a:t>جدول متغيرها</a:t>
            </a:r>
            <a:endParaRPr lang="en-US" dirty="0">
              <a:cs typeface="B Zar" pitchFamily="2" charset="-78"/>
            </a:endParaRPr>
          </a:p>
        </p:txBody>
      </p:sp>
      <p:graphicFrame>
        <p:nvGraphicFramePr>
          <p:cNvPr id="109633" name="Group 65"/>
          <p:cNvGraphicFramePr>
            <a:graphicFrameLocks noGrp="1"/>
          </p:cNvGraphicFramePr>
          <p:nvPr>
            <p:ph idx="1"/>
          </p:nvPr>
        </p:nvGraphicFramePr>
        <p:xfrm>
          <a:off x="214282" y="2714620"/>
          <a:ext cx="8686800" cy="3413760"/>
        </p:xfrm>
        <a:graphic>
          <a:graphicData uri="http://schemas.openxmlformats.org/drawingml/2006/table">
            <a:tbl>
              <a:tblPr/>
              <a:tblGrid>
                <a:gridCol w="1857388"/>
                <a:gridCol w="1071570"/>
                <a:gridCol w="1000132"/>
                <a:gridCol w="3714776"/>
                <a:gridCol w="1042934"/>
              </a:tblGrid>
              <a:tr h="60960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rPr>
                        <a:t>واحد متغير</a:t>
                      </a:r>
                      <a:endParaRPr kumimoji="0" lang="en-US"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outerShdw blurRad="38100" dist="38100" dir="2700000" algn="tl">
                              <a:srgbClr val="C0C0C0"/>
                            </a:outerShdw>
                          </a:effectLst>
                          <a:latin typeface="Arial" charset="0"/>
                          <a:cs typeface="B Zar" pitchFamily="2" charset="-78"/>
                        </a:rPr>
                        <a:t>نوع متغير</a:t>
                      </a:r>
                      <a:endParaRPr kumimoji="0" lang="en-US" sz="2000" b="0" i="0" u="none" strike="noStrike" cap="none" normalizeH="0" baseline="0" smtClean="0">
                        <a:ln>
                          <a:noFill/>
                        </a:ln>
                        <a:solidFill>
                          <a:schemeClr val="tx1"/>
                        </a:solidFill>
                        <a:effectLst>
                          <a:outerShdw blurRad="38100" dist="38100" dir="2700000" algn="tl">
                            <a:srgbClr val="C0C0C0"/>
                          </a:outerShdw>
                        </a:effectLst>
                        <a:latin typeface="Arial" charset="0"/>
                        <a:cs typeface="B 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rPr>
                        <a:t>نقش متغير</a:t>
                      </a:r>
                      <a:endParaRPr kumimoji="0" lang="en-US"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rPr>
                        <a:t>تعريف متغير علمی و عملیاتی</a:t>
                      </a:r>
                      <a:endParaRPr kumimoji="0" lang="en-US"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outerShdw blurRad="38100" dist="38100" dir="2700000" algn="tl">
                              <a:srgbClr val="C0C0C0"/>
                            </a:outerShdw>
                          </a:effectLst>
                          <a:latin typeface="Arial" charset="0"/>
                          <a:cs typeface="B Zar" pitchFamily="2" charset="-78"/>
                        </a:rPr>
                        <a:t>نام متغير</a:t>
                      </a:r>
                      <a:endParaRPr kumimoji="0" lang="en-US" sz="2000" b="0" i="0" u="none" strike="noStrike" cap="none" normalizeH="0" baseline="0" smtClean="0">
                        <a:ln>
                          <a:noFill/>
                        </a:ln>
                        <a:solidFill>
                          <a:schemeClr val="tx1"/>
                        </a:solidFill>
                        <a:effectLst>
                          <a:outerShdw blurRad="38100" dist="38100" dir="2700000" algn="tl">
                            <a:srgbClr val="C0C0C0"/>
                          </a:outerShdw>
                        </a:effectLst>
                        <a:latin typeface="Arial" charset="0"/>
                        <a:cs typeface="B Zar"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4844">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rPr>
                        <a:t>سال شمسی</a:t>
                      </a:r>
                      <a:endParaRPr kumimoji="0" lang="en-US"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rPr>
                        <a:t>نسبتی</a:t>
                      </a:r>
                      <a:endParaRPr kumimoji="0" lang="en-US"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rPr>
                        <a:t>مستقل</a:t>
                      </a:r>
                      <a:endParaRPr kumimoji="0" lang="en-US"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rPr>
                        <a:t>فاصله زماني بين تولد تا زمان ورود به مطالعه به گفته بيمار</a:t>
                      </a:r>
                      <a:endParaRPr kumimoji="0" lang="en-US"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outerShdw blurRad="38100" dist="38100" dir="2700000" algn="tl">
                              <a:srgbClr val="C0C0C0"/>
                            </a:outerShdw>
                          </a:effectLst>
                          <a:latin typeface="Arial" charset="0"/>
                          <a:cs typeface="B Zar" pitchFamily="2" charset="-78"/>
                        </a:rPr>
                        <a:t>سن</a:t>
                      </a:r>
                      <a:endParaRPr kumimoji="0" lang="en-US" sz="2000" b="0" i="0" u="none" strike="noStrike" cap="none" normalizeH="0" baseline="0" smtClean="0">
                        <a:ln>
                          <a:noFill/>
                        </a:ln>
                        <a:solidFill>
                          <a:schemeClr val="tx1"/>
                        </a:solidFill>
                        <a:effectLst>
                          <a:outerShdw blurRad="38100" dist="38100" dir="2700000" algn="tl">
                            <a:srgbClr val="C0C0C0"/>
                          </a:outerShdw>
                        </a:effectLst>
                        <a:latin typeface="Arial" charset="0"/>
                        <a:cs typeface="B Zar"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0066">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rPr>
                        <a:t>مرد/زن</a:t>
                      </a:r>
                      <a:endParaRPr kumimoji="0" lang="en-US"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rPr>
                        <a:t>دوحالته</a:t>
                      </a:r>
                      <a:endParaRPr kumimoji="0" lang="en-US"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rPr>
                        <a:t>مستقل</a:t>
                      </a:r>
                      <a:endParaRPr kumimoji="0" lang="en-US"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rPr>
                        <a:t>تظاهر فتوتيپي بيماراز نظر جنسي برداشت فرد پرسشگر</a:t>
                      </a:r>
                      <a:endParaRPr kumimoji="0" lang="en-US"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outerShdw blurRad="38100" dist="38100" dir="2700000" algn="tl">
                              <a:srgbClr val="C0C0C0"/>
                            </a:outerShdw>
                          </a:effectLst>
                          <a:latin typeface="Arial" charset="0"/>
                          <a:cs typeface="B Zar" pitchFamily="2" charset="-78"/>
                        </a:rPr>
                        <a:t>جنس</a:t>
                      </a:r>
                      <a:endParaRPr kumimoji="0" lang="en-US" sz="2000" b="0" i="0" u="none" strike="noStrike" cap="none" normalizeH="0" baseline="0" smtClean="0">
                        <a:ln>
                          <a:noFill/>
                        </a:ln>
                        <a:solidFill>
                          <a:schemeClr val="tx1"/>
                        </a:solidFill>
                        <a:effectLst>
                          <a:outerShdw blurRad="38100" dist="38100" dir="2700000" algn="tl">
                            <a:srgbClr val="C0C0C0"/>
                          </a:outerShdw>
                        </a:effectLst>
                        <a:latin typeface="Arial" charset="0"/>
                        <a:cs typeface="B Zar"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0066">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rPr>
                        <a:t>خواندن نوشتن/ سیکل/ بالاتر از سیکل</a:t>
                      </a:r>
                      <a:endParaRPr kumimoji="0" lang="en-US"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rPr>
                        <a:t>رتبه ای</a:t>
                      </a:r>
                      <a:endParaRPr kumimoji="0" lang="en-US"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rPr>
                        <a:t>مستقل</a:t>
                      </a:r>
                      <a:endParaRPr kumimoji="0" lang="en-US"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rPr>
                        <a:t>ميزان بهره علمي فرد به گفته بيمار</a:t>
                      </a:r>
                      <a:endParaRPr kumimoji="0" lang="en-US"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outerShdw blurRad="38100" dist="38100" dir="2700000" algn="tl">
                              <a:srgbClr val="C0C0C0"/>
                            </a:outerShdw>
                          </a:effectLst>
                          <a:latin typeface="Arial" charset="0"/>
                          <a:cs typeface="B Zar" pitchFamily="2" charset="-78"/>
                        </a:rPr>
                        <a:t>سطح سواد</a:t>
                      </a:r>
                      <a:endParaRPr kumimoji="0" lang="en-US" sz="2000" b="0" i="0" u="none" strike="noStrike" cap="none" normalizeH="0" baseline="0" smtClean="0">
                        <a:ln>
                          <a:noFill/>
                        </a:ln>
                        <a:solidFill>
                          <a:schemeClr val="tx1"/>
                        </a:solidFill>
                        <a:effectLst>
                          <a:outerShdw blurRad="38100" dist="38100" dir="2700000" algn="tl">
                            <a:srgbClr val="C0C0C0"/>
                          </a:outerShdw>
                        </a:effectLst>
                        <a:latin typeface="Arial" charset="0"/>
                        <a:cs typeface="B Zar"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rPr>
                        <a:t>میلی گرم در دسی لیتر</a:t>
                      </a:r>
                      <a:endParaRPr kumimoji="0" lang="en-US"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rPr>
                        <a:t>نسبتی</a:t>
                      </a:r>
                      <a:endParaRPr kumimoji="0" lang="en-US"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rPr>
                        <a:t>وابسته</a:t>
                      </a:r>
                      <a:endParaRPr kumimoji="0" lang="en-US"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rPr>
                        <a:t>ميزان گلوكز سرم بيماردر حالت ناشتا پاسخ آزمايشگاه با استفاده از دستگاه .........</a:t>
                      </a:r>
                      <a:endParaRPr kumimoji="0" lang="en-US"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rPr>
                        <a:t>قند خون</a:t>
                      </a:r>
                      <a:endParaRPr kumimoji="0" lang="en-US" sz="2000" b="0" i="0" u="none" strike="noStrike" cap="none" normalizeH="0" baseline="0" dirty="0" smtClean="0">
                        <a:ln>
                          <a:noFill/>
                        </a:ln>
                        <a:solidFill>
                          <a:schemeClr val="tx1"/>
                        </a:solidFill>
                        <a:effectLst>
                          <a:outerShdw blurRad="38100" dist="38100" dir="2700000" algn="tl">
                            <a:srgbClr val="C0C0C0"/>
                          </a:outerShdw>
                        </a:effectLst>
                        <a:latin typeface="Arial" charset="0"/>
                        <a:cs typeface="B Zar"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TextBox 6"/>
          <p:cNvSpPr txBox="1"/>
          <p:nvPr/>
        </p:nvSpPr>
        <p:spPr>
          <a:xfrm>
            <a:off x="3428992" y="1785926"/>
            <a:ext cx="5041765" cy="523220"/>
          </a:xfrm>
          <a:prstGeom prst="rect">
            <a:avLst/>
          </a:prstGeom>
          <a:noFill/>
        </p:spPr>
        <p:txBody>
          <a:bodyPr wrap="none" rtlCol="0">
            <a:spAutoFit/>
          </a:bodyPr>
          <a:lstStyle/>
          <a:p>
            <a:r>
              <a:rPr lang="fa-IR" sz="2800" b="1" dirty="0" smtClean="0">
                <a:solidFill>
                  <a:srgbClr val="FF0000"/>
                </a:solidFill>
                <a:effectLst>
                  <a:outerShdw blurRad="38100" dist="38100" dir="2700000" algn="tl">
                    <a:srgbClr val="000000">
                      <a:alpha val="43137"/>
                    </a:srgbClr>
                  </a:outerShdw>
                </a:effectLst>
                <a:cs typeface="B Zar" pitchFamily="2" charset="-78"/>
              </a:rPr>
              <a:t>عنوان: بررسی عوامل موثر بر قند خون</a:t>
            </a:r>
            <a:endParaRPr lang="en-US" sz="2800" b="1" dirty="0" smtClean="0">
              <a:solidFill>
                <a:srgbClr val="FF0000"/>
              </a:solidFill>
              <a:effectLst>
                <a:outerShdw blurRad="38100" dist="38100" dir="2700000" algn="tl">
                  <a:srgbClr val="000000">
                    <a:alpha val="43137"/>
                  </a:srgbClr>
                </a:outerShdw>
              </a:effectLst>
              <a:cs typeface="B Zar" pitchFamily="2" charset="-78"/>
            </a:endParaRPr>
          </a:p>
        </p:txBody>
      </p:sp>
    </p:spTree>
  </p:cSld>
  <p:clrMapOvr>
    <a:masterClrMapping/>
  </p:clrMapOvr>
  <p:transition advTm="3552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fa-IR"/>
              <a:t>نوع مطالعه و روش بررسی</a:t>
            </a:r>
            <a:endParaRPr lang="en-US"/>
          </a:p>
        </p:txBody>
      </p:sp>
      <p:sp>
        <p:nvSpPr>
          <p:cNvPr id="55299" name="Rectangle 3"/>
          <p:cNvSpPr>
            <a:spLocks noGrp="1" noChangeArrowheads="1"/>
          </p:cNvSpPr>
          <p:nvPr>
            <p:ph type="body" idx="1"/>
          </p:nvPr>
        </p:nvSpPr>
        <p:spPr/>
        <p:txBody>
          <a:bodyPr/>
          <a:lstStyle/>
          <a:p>
            <a:pPr>
              <a:buFont typeface="Wingdings" pitchFamily="2" charset="2"/>
              <a:buNone/>
            </a:pPr>
            <a:r>
              <a:rPr lang="fa-IR"/>
              <a:t>معیارهای انتخاب نوع مطالعه:</a:t>
            </a:r>
          </a:p>
          <a:p>
            <a:pPr>
              <a:buFont typeface="Wingdings" pitchFamily="2" charset="2"/>
              <a:buNone/>
            </a:pPr>
            <a:r>
              <a:rPr lang="fa-IR"/>
              <a:t>   - نوع مسئله</a:t>
            </a:r>
          </a:p>
          <a:p>
            <a:pPr>
              <a:buFont typeface="Wingdings" pitchFamily="2" charset="2"/>
              <a:buNone/>
            </a:pPr>
            <a:r>
              <a:rPr lang="fa-IR"/>
              <a:t>   -میزان آگاهی موجوددرباره مسئله</a:t>
            </a:r>
          </a:p>
          <a:p>
            <a:pPr>
              <a:buFont typeface="Wingdings" pitchFamily="2" charset="2"/>
              <a:buNone/>
            </a:pPr>
            <a:r>
              <a:rPr lang="fa-IR"/>
              <a:t>   -منابع موجود برای انجام پژوهش</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fa-IR"/>
              <a:t>انواع مطالعات</a:t>
            </a:r>
            <a:endParaRPr lang="en-US"/>
          </a:p>
        </p:txBody>
      </p:sp>
      <p:sp>
        <p:nvSpPr>
          <p:cNvPr id="56323" name="Rectangle 3"/>
          <p:cNvSpPr>
            <a:spLocks noGrp="1" noChangeArrowheads="1"/>
          </p:cNvSpPr>
          <p:nvPr>
            <p:ph type="body" idx="1"/>
          </p:nvPr>
        </p:nvSpPr>
        <p:spPr/>
        <p:txBody>
          <a:bodyPr/>
          <a:lstStyle/>
          <a:p>
            <a:r>
              <a:rPr lang="fa-IR" b="1"/>
              <a:t>مطالعات غیرمداخله ای(مشاهده ای):</a:t>
            </a:r>
            <a:r>
              <a:rPr lang="fa-IR"/>
              <a:t> پژوهشگر وضعیت مورد پژوهش رافقط توصیف نموده و تغییری (مداخله ای) در آنها بعمل نمی اورد.</a:t>
            </a:r>
          </a:p>
          <a:p>
            <a:r>
              <a:rPr lang="fa-IR" b="1"/>
              <a:t>مطالعات مداخله ای</a:t>
            </a:r>
            <a:r>
              <a:rPr lang="fa-IR"/>
              <a:t>: پژوهشگر در وضعیت مورد پژوهش مداخله بعمل آورد ه و پیآمدهای این دست کاری را اندازه گیری میکند.</a:t>
            </a:r>
          </a:p>
          <a:p>
            <a:r>
              <a:rPr lang="fa-IR"/>
              <a:t>مثال: اثر آموزش بهداشت (مداخله) در میزان پوشش واکسیناسیون (پیآمد)</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fa-IR"/>
              <a:t>مطالعات غیرمداخله ای(مشاهده ای)</a:t>
            </a:r>
            <a:endParaRPr lang="en-US"/>
          </a:p>
        </p:txBody>
      </p:sp>
      <p:sp>
        <p:nvSpPr>
          <p:cNvPr id="57347" name="Rectangle 3"/>
          <p:cNvSpPr>
            <a:spLocks noGrp="1" noChangeArrowheads="1"/>
          </p:cNvSpPr>
          <p:nvPr>
            <p:ph type="body" idx="1"/>
          </p:nvPr>
        </p:nvSpPr>
        <p:spPr/>
        <p:txBody>
          <a:bodyPr/>
          <a:lstStyle/>
          <a:p>
            <a:r>
              <a:rPr lang="fa-IR"/>
              <a:t>مطالعات اکتشافی</a:t>
            </a:r>
          </a:p>
          <a:p>
            <a:r>
              <a:rPr lang="fa-IR"/>
              <a:t>مطالعات توصیفی</a:t>
            </a:r>
          </a:p>
          <a:p>
            <a:r>
              <a:rPr lang="fa-IR"/>
              <a:t>مطالعات مقایسه ای (تحلیلی) </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fa-IR"/>
              <a:t>1-مطالعات اکتشافی</a:t>
            </a:r>
            <a:endParaRPr lang="en-US"/>
          </a:p>
        </p:txBody>
      </p:sp>
      <p:sp>
        <p:nvSpPr>
          <p:cNvPr id="58371" name="Rectangle 3"/>
          <p:cNvSpPr>
            <a:spLocks noGrp="1" noChangeArrowheads="1"/>
          </p:cNvSpPr>
          <p:nvPr>
            <p:ph type="body" idx="1"/>
          </p:nvPr>
        </p:nvSpPr>
        <p:spPr/>
        <p:txBody>
          <a:bodyPr/>
          <a:lstStyle/>
          <a:p>
            <a:pPr>
              <a:buFont typeface="Wingdings" pitchFamily="2" charset="2"/>
              <a:buNone/>
            </a:pPr>
            <a:r>
              <a:rPr lang="fa-IR"/>
              <a:t>مطالعه است که روی تعداد کمی از افراد و به مدتی کوتاه انجام میشود، وزمانی بکار میرود که اطلاعات موجود در مورد موضوع  پژوهش ناقص باشد.</a:t>
            </a:r>
          </a:p>
          <a:p>
            <a:pPr>
              <a:buFont typeface="Wingdings" pitchFamily="2" charset="2"/>
              <a:buNone/>
            </a:pPr>
            <a:r>
              <a:rPr lang="fa-IR"/>
              <a:t>مثال: درنظر داریم یک مرکز مشاوره  ایدز تاسیس نمائیم.</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fa-IR"/>
              <a:t>2-مطالعات توصیفی </a:t>
            </a:r>
            <a:endParaRPr lang="en-US"/>
          </a:p>
        </p:txBody>
      </p:sp>
      <p:sp>
        <p:nvSpPr>
          <p:cNvPr id="59395" name="Rectangle 3"/>
          <p:cNvSpPr>
            <a:spLocks noGrp="1" noChangeArrowheads="1"/>
          </p:cNvSpPr>
          <p:nvPr>
            <p:ph type="body" idx="1"/>
          </p:nvPr>
        </p:nvSpPr>
        <p:spPr/>
        <p:txBody>
          <a:bodyPr/>
          <a:lstStyle/>
          <a:p>
            <a:pPr>
              <a:buFont typeface="Wingdings" pitchFamily="2" charset="2"/>
              <a:buNone/>
            </a:pPr>
            <a:r>
              <a:rPr lang="fa-IR"/>
              <a:t>مطالعه ای است که به مدت طولانی روی گروه های کوچک یا بزرگ از افراد انجام میگیردتا تصویر روشنی از وضعیت خاص باتوصیف متغیرهای پژوهش بدست آید.</a:t>
            </a:r>
          </a:p>
          <a:p>
            <a:pPr>
              <a:buFont typeface="Wingdings" pitchFamily="2" charset="2"/>
              <a:buNone/>
            </a:pPr>
            <a:r>
              <a:rPr lang="fa-IR"/>
              <a:t>مثال: گزارش یک مورد(یک بیمار یا چند بیمار)</a:t>
            </a:r>
          </a:p>
          <a:p>
            <a:pPr>
              <a:buFont typeface="Wingdings" pitchFamily="2" charset="2"/>
              <a:buNone/>
            </a:pPr>
            <a:r>
              <a:rPr lang="fa-IR" b="1"/>
              <a:t>توجه؛</a:t>
            </a:r>
            <a:r>
              <a:rPr lang="fa-IR"/>
              <a:t>در برخی از مطالعات توصیفی ،توصیف بامقایسه تواما انجام میگیرد.</a:t>
            </a:r>
            <a:endParaRPr lang="en-US"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a:xfrm>
            <a:off x="214282" y="1357298"/>
            <a:ext cx="8305800" cy="1447800"/>
          </a:xfrm>
        </p:spPr>
        <p:txBody>
          <a:bodyPr>
            <a:normAutofit fontScale="90000"/>
          </a:bodyPr>
          <a:lstStyle/>
          <a:p>
            <a:r>
              <a:rPr lang="fa-IR" sz="6600" b="1" i="1" dirty="0" smtClean="0">
                <a:solidFill>
                  <a:srgbClr val="AE0602"/>
                </a:solidFill>
                <a:latin typeface="Times New Roman" pitchFamily="18" charset="0"/>
                <a:cs typeface="Times New Roman" pitchFamily="18" charset="0"/>
              </a:rPr>
              <a:t>روش پژوهش در سیستم سلامت</a:t>
            </a:r>
            <a:endParaRPr lang="sv-SE" sz="6600" b="1" i="1" dirty="0" smtClean="0">
              <a:solidFill>
                <a:srgbClr val="AE0602"/>
              </a:solidFill>
              <a:latin typeface="Times New Roman" pitchFamily="18" charset="0"/>
              <a:cs typeface="Times New Roman" pitchFamily="18" charset="0"/>
            </a:endParaRPr>
          </a:p>
        </p:txBody>
      </p:sp>
      <p:sp>
        <p:nvSpPr>
          <p:cNvPr id="30723" name="Rectangle 3"/>
          <p:cNvSpPr>
            <a:spLocks noGrp="1" noChangeArrowheads="1"/>
          </p:cNvSpPr>
          <p:nvPr>
            <p:ph type="subTitle" idx="1"/>
          </p:nvPr>
        </p:nvSpPr>
        <p:spPr>
          <a:xfrm>
            <a:off x="914400" y="4171950"/>
            <a:ext cx="7162800" cy="1771649"/>
          </a:xfrm>
        </p:spPr>
        <p:txBody>
          <a:bodyPr>
            <a:normAutofit fontScale="85000" lnSpcReduction="20000"/>
          </a:bodyPr>
          <a:lstStyle/>
          <a:p>
            <a:pPr algn="ctr" rtl="0" eaLnBrk="1" hangingPunct="1">
              <a:lnSpc>
                <a:spcPct val="90000"/>
              </a:lnSpc>
            </a:pPr>
            <a:r>
              <a:rPr lang="en-US" sz="3600" i="1" dirty="0" smtClean="0">
                <a:solidFill>
                  <a:schemeClr val="bg1">
                    <a:lumMod val="10000"/>
                  </a:schemeClr>
                </a:solidFill>
                <a:latin typeface="Times New Roman" pitchFamily="18" charset="0"/>
                <a:cs typeface="Times New Roman" pitchFamily="18" charset="0"/>
              </a:rPr>
              <a:t>Prepared by:</a:t>
            </a:r>
          </a:p>
          <a:p>
            <a:pPr algn="ctr" rtl="0" eaLnBrk="1" hangingPunct="1">
              <a:lnSpc>
                <a:spcPct val="90000"/>
              </a:lnSpc>
            </a:pPr>
            <a:r>
              <a:rPr lang="en-US" sz="3600" i="1" dirty="0" smtClean="0">
                <a:solidFill>
                  <a:schemeClr val="bg1">
                    <a:lumMod val="10000"/>
                  </a:schemeClr>
                </a:solidFill>
                <a:latin typeface="Times New Roman" pitchFamily="18" charset="0"/>
                <a:cs typeface="Times New Roman" pitchFamily="18" charset="0"/>
              </a:rPr>
              <a:t>K</a:t>
            </a:r>
            <a:r>
              <a:rPr lang="fa-IR" sz="3600" i="1" dirty="0" smtClean="0">
                <a:solidFill>
                  <a:schemeClr val="bg1">
                    <a:lumMod val="10000"/>
                  </a:schemeClr>
                </a:solidFill>
                <a:latin typeface="Times New Roman" pitchFamily="18" charset="0"/>
                <a:cs typeface="Times New Roman" pitchFamily="18" charset="0"/>
              </a:rPr>
              <a:t>amal </a:t>
            </a:r>
            <a:r>
              <a:rPr lang="en-US" sz="3600" i="1" dirty="0" err="1" smtClean="0">
                <a:solidFill>
                  <a:schemeClr val="bg1">
                    <a:lumMod val="10000"/>
                  </a:schemeClr>
                </a:solidFill>
                <a:latin typeface="Times New Roman" pitchFamily="18" charset="0"/>
                <a:cs typeface="Times New Roman" pitchFamily="18" charset="0"/>
              </a:rPr>
              <a:t>Gh</a:t>
            </a:r>
            <a:r>
              <a:rPr lang="fa-IR" sz="3600" i="1" dirty="0" smtClean="0">
                <a:solidFill>
                  <a:schemeClr val="bg1">
                    <a:lumMod val="10000"/>
                  </a:schemeClr>
                </a:solidFill>
                <a:latin typeface="Times New Roman" pitchFamily="18" charset="0"/>
                <a:cs typeface="Times New Roman" pitchFamily="18" charset="0"/>
              </a:rPr>
              <a:t>olipour</a:t>
            </a:r>
            <a:endParaRPr lang="en-US" sz="3600" i="1" dirty="0" smtClean="0">
              <a:solidFill>
                <a:schemeClr val="bg1">
                  <a:lumMod val="10000"/>
                </a:schemeClr>
              </a:solidFill>
              <a:latin typeface="Times New Roman" pitchFamily="18" charset="0"/>
              <a:cs typeface="Times New Roman" pitchFamily="18" charset="0"/>
            </a:endParaRPr>
          </a:p>
          <a:p>
            <a:pPr algn="ctr" rtl="0" eaLnBrk="1" hangingPunct="1">
              <a:lnSpc>
                <a:spcPct val="90000"/>
              </a:lnSpc>
            </a:pPr>
            <a:endParaRPr lang="en-US" sz="3600" i="1" dirty="0" smtClean="0">
              <a:solidFill>
                <a:schemeClr val="bg1">
                  <a:lumMod val="10000"/>
                </a:schemeClr>
              </a:solidFill>
              <a:latin typeface="Times New Roman" pitchFamily="18" charset="0"/>
              <a:cs typeface="Times New Roman" pitchFamily="18" charset="0"/>
            </a:endParaRPr>
          </a:p>
          <a:p>
            <a:pPr algn="ctr" rtl="0" eaLnBrk="1" hangingPunct="1">
              <a:lnSpc>
                <a:spcPct val="90000"/>
              </a:lnSpc>
            </a:pPr>
            <a:r>
              <a:rPr lang="en-US" sz="2000" b="1" dirty="0" smtClean="0">
                <a:solidFill>
                  <a:schemeClr val="bg1">
                    <a:lumMod val="10000"/>
                  </a:schemeClr>
                </a:solidFill>
                <a:latin typeface="Times New Roman" pitchFamily="18" charset="0"/>
                <a:cs typeface="Times New Roman" pitchFamily="18" charset="0"/>
              </a:rPr>
              <a:t>Ph.D. candidate in Health services management</a:t>
            </a:r>
            <a:br>
              <a:rPr lang="en-US" sz="2000" b="1" dirty="0" smtClean="0">
                <a:solidFill>
                  <a:schemeClr val="bg1">
                    <a:lumMod val="10000"/>
                  </a:schemeClr>
                </a:solidFill>
                <a:latin typeface="Times New Roman" pitchFamily="18" charset="0"/>
                <a:cs typeface="Times New Roman" pitchFamily="18" charset="0"/>
              </a:rPr>
            </a:br>
            <a:r>
              <a:rPr lang="en-US" sz="2000" b="1" dirty="0" smtClean="0">
                <a:solidFill>
                  <a:schemeClr val="bg1">
                    <a:lumMod val="10000"/>
                  </a:schemeClr>
                </a:solidFill>
                <a:latin typeface="Times New Roman" pitchFamily="18" charset="0"/>
                <a:cs typeface="Times New Roman" pitchFamily="18" charset="0"/>
              </a:rPr>
              <a:t>Tabriz University of Medical Sciences</a:t>
            </a:r>
            <a:endParaRPr lang="en-US" sz="2000" b="1" i="1" dirty="0" smtClean="0">
              <a:solidFill>
                <a:schemeClr val="bg1">
                  <a:lumMod val="10000"/>
                </a:schemeClr>
              </a:solidFill>
              <a:latin typeface="Times New Roman" pitchFamily="18" charset="0"/>
              <a:cs typeface="Times New Roman" pitchFamily="18" charset="0"/>
            </a:endParaRPr>
          </a:p>
          <a:p>
            <a:pPr algn="ctr" rtl="0" eaLnBrk="1" hangingPunct="1">
              <a:lnSpc>
                <a:spcPct val="90000"/>
              </a:lnSpc>
            </a:pPr>
            <a:endParaRPr lang="en-US" sz="1600" i="1" dirty="0" smtClean="0">
              <a:solidFill>
                <a:schemeClr val="bg1">
                  <a:lumMod val="10000"/>
                </a:schemeClr>
              </a:solidFill>
              <a:latin typeface="Times New Roman" pitchFamily="18" charset="0"/>
              <a:cs typeface="Times New Roman" pitchFamily="18" charset="0"/>
            </a:endParaRPr>
          </a:p>
        </p:txBody>
      </p:sp>
      <p:sp>
        <p:nvSpPr>
          <p:cNvPr id="30724" name="Line 6"/>
          <p:cNvSpPr>
            <a:spLocks noChangeShapeType="1"/>
          </p:cNvSpPr>
          <p:nvPr/>
        </p:nvSpPr>
        <p:spPr bwMode="auto">
          <a:xfrm>
            <a:off x="838200" y="3124200"/>
            <a:ext cx="7315200" cy="0"/>
          </a:xfrm>
          <a:prstGeom prst="line">
            <a:avLst/>
          </a:prstGeom>
          <a:noFill/>
          <a:ln w="28575">
            <a:solidFill>
              <a:srgbClr val="CC6600"/>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30725" name="Rectangle 16"/>
          <p:cNvSpPr>
            <a:spLocks noChangeArrowheads="1"/>
          </p:cNvSpPr>
          <p:nvPr/>
        </p:nvSpPr>
        <p:spPr bwMode="auto">
          <a:xfrm>
            <a:off x="3009900" y="3038475"/>
            <a:ext cx="9144000" cy="0"/>
          </a:xfrm>
          <a:prstGeom prst="rect">
            <a:avLst/>
          </a:prstGeom>
          <a:noFill/>
          <a:ln w="9525">
            <a:noFill/>
            <a:miter lim="800000"/>
            <a:headEnd/>
            <a:tailEnd/>
          </a:ln>
        </p:spPr>
        <p:txBody>
          <a:bodyPr>
            <a:spAutoFit/>
          </a:bodyPr>
          <a:lstStyle/>
          <a:p>
            <a:pPr fontAlgn="base">
              <a:spcBef>
                <a:spcPct val="0"/>
              </a:spcBef>
              <a:spcAft>
                <a:spcPct val="0"/>
              </a:spcAft>
            </a:pPr>
            <a:endParaRPr lang="en-US" smtClean="0">
              <a:solidFill>
                <a:srgbClr val="000000"/>
              </a:solidFill>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fa-IR"/>
              <a:t>3-مطالعات مقایسه ای یا تحلیلی؛</a:t>
            </a:r>
            <a:endParaRPr lang="en-US"/>
          </a:p>
        </p:txBody>
      </p:sp>
      <p:sp>
        <p:nvSpPr>
          <p:cNvPr id="60419" name="Rectangle 3"/>
          <p:cNvSpPr>
            <a:spLocks noGrp="1" noChangeArrowheads="1"/>
          </p:cNvSpPr>
          <p:nvPr>
            <p:ph type="body" idx="1"/>
          </p:nvPr>
        </p:nvSpPr>
        <p:spPr/>
        <p:txBody>
          <a:bodyPr/>
          <a:lstStyle/>
          <a:p>
            <a:pPr>
              <a:buFont typeface="Wingdings" pitchFamily="2" charset="2"/>
              <a:buNone/>
            </a:pPr>
            <a:r>
              <a:rPr lang="fa-IR"/>
              <a:t>مطالعه ای است که برای تعیین و شناسائی عوامل ایجاد کننده یک مسئله بکار میرود این کارازمقایسه یک گروه یا بیشتردارای مشکل بایک گروه یابیشتری فاقد مشکل انجام میگیرد.</a:t>
            </a:r>
          </a:p>
          <a:p>
            <a:pPr>
              <a:buFont typeface="Wingdings" pitchFamily="2" charset="2"/>
              <a:buNone/>
            </a:pPr>
            <a:r>
              <a:rPr lang="fa-IR"/>
              <a:t>مثال: افراد باسرطان ریه با افرادفاقد سرطان ریه</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fa-IR"/>
              <a:t>انواع مطالعات تحلیلی</a:t>
            </a:r>
            <a:endParaRPr lang="en-US"/>
          </a:p>
        </p:txBody>
      </p:sp>
      <p:sp>
        <p:nvSpPr>
          <p:cNvPr id="61443" name="Rectangle 3"/>
          <p:cNvSpPr>
            <a:spLocks noGrp="1" noChangeArrowheads="1"/>
          </p:cNvSpPr>
          <p:nvPr>
            <p:ph type="body" idx="1"/>
          </p:nvPr>
        </p:nvSpPr>
        <p:spPr/>
        <p:txBody>
          <a:bodyPr/>
          <a:lstStyle/>
          <a:p>
            <a:r>
              <a:rPr lang="fa-IR"/>
              <a:t>مطالعات مقطعی-مقایسه ای</a:t>
            </a:r>
          </a:p>
          <a:p>
            <a:r>
              <a:rPr lang="fa-IR"/>
              <a:t>مطالعات مورد- شاهدی</a:t>
            </a:r>
          </a:p>
          <a:p>
            <a:r>
              <a:rPr lang="fa-IR"/>
              <a:t>مطالعات هم گروهی</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fa-IR"/>
              <a:t>1- مطالعات مقطعی-مقایسه ای</a:t>
            </a:r>
            <a:endParaRPr lang="en-US"/>
          </a:p>
        </p:txBody>
      </p:sp>
      <p:sp>
        <p:nvSpPr>
          <p:cNvPr id="62467" name="Rectangle 3"/>
          <p:cNvSpPr>
            <a:spLocks noGrp="1" noChangeArrowheads="1"/>
          </p:cNvSpPr>
          <p:nvPr>
            <p:ph type="body" idx="1"/>
          </p:nvPr>
        </p:nvSpPr>
        <p:spPr/>
        <p:txBody>
          <a:bodyPr/>
          <a:lstStyle/>
          <a:p>
            <a:pPr>
              <a:buFont typeface="Wingdings" pitchFamily="2" charset="2"/>
              <a:buNone/>
            </a:pPr>
            <a:r>
              <a:rPr lang="fa-IR"/>
              <a:t>درمطالعات مقطعی،علاوه بر توصیف مسئله(متغیرهای پژوهش)گروه های مختلف جامعه مورد مطالعه نیز از نظر متغیرهای مختلف مورد مقایسه قرار میگیرند.</a:t>
            </a:r>
          </a:p>
          <a:p>
            <a:r>
              <a:rPr lang="fa-IR"/>
              <a:t>مثال: بررسی سوء تغذیه در کودکان مبتلا و سالم:</a:t>
            </a:r>
          </a:p>
          <a:p>
            <a:pPr>
              <a:buFont typeface="Wingdings" pitchFamily="2" charset="2"/>
              <a:buNone/>
            </a:pPr>
            <a:r>
              <a:rPr lang="fa-IR"/>
              <a:t>   - درصد کودکان مبتلا</a:t>
            </a:r>
          </a:p>
          <a:p>
            <a:pPr>
              <a:buFont typeface="Wingdings" pitchFamily="2" charset="2"/>
              <a:buNone/>
            </a:pPr>
            <a:r>
              <a:rPr lang="fa-IR"/>
              <a:t>   -نقش عوامل ؛اجتماعی- اقتصادی،دسترسی و........</a:t>
            </a:r>
          </a:p>
          <a:p>
            <a:pPr>
              <a:buFont typeface="Wingdings" pitchFamily="2" charset="2"/>
              <a:buNone/>
            </a:pPr>
            <a:r>
              <a:rPr lang="fa-IR"/>
              <a:t>   -الگوهای تغذیه</a:t>
            </a:r>
          </a:p>
          <a:p>
            <a:pPr>
              <a:buFont typeface="Wingdings" pitchFamily="2" charset="2"/>
              <a:buNone/>
            </a:pPr>
            <a:r>
              <a:rPr lang="fa-IR"/>
              <a:t>   نقش آگاهی،عقاید،باورهادر الگوهای تغذیه و..........</a:t>
            </a:r>
          </a:p>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fa-IR"/>
              <a:t>2-مطالعات مورد- شاهدی </a:t>
            </a:r>
            <a:endParaRPr lang="en-US"/>
          </a:p>
        </p:txBody>
      </p:sp>
      <p:sp>
        <p:nvSpPr>
          <p:cNvPr id="63491" name="Rectangle 3"/>
          <p:cNvSpPr>
            <a:spLocks noGrp="1" noChangeArrowheads="1"/>
          </p:cNvSpPr>
          <p:nvPr>
            <p:ph type="body" idx="1"/>
          </p:nvPr>
        </p:nvSpPr>
        <p:spPr/>
        <p:txBody>
          <a:bodyPr/>
          <a:lstStyle/>
          <a:p>
            <a:pPr>
              <a:buFont typeface="Wingdings" pitchFamily="2" charset="2"/>
              <a:buNone/>
            </a:pPr>
            <a:r>
              <a:rPr lang="fa-IR"/>
              <a:t>درمطالعه مورد-شاهدی به منظور تعیین عواملی که در ایجاد مسئله دخالت داشته اند دو گروه راباهم مقایسه می کنند:</a:t>
            </a:r>
          </a:p>
          <a:p>
            <a:pPr>
              <a:buFont typeface="Wingdings" pitchFamily="2" charset="2"/>
              <a:buNone/>
            </a:pPr>
            <a:r>
              <a:rPr lang="fa-IR"/>
              <a:t> </a:t>
            </a:r>
            <a:r>
              <a:rPr lang="fa-IR" b="1"/>
              <a:t>گروه مورد</a:t>
            </a:r>
            <a:r>
              <a:rPr lang="fa-IR"/>
              <a:t> :که در آنها مسئله مورد بررسی وجود دارد  </a:t>
            </a:r>
          </a:p>
          <a:p>
            <a:pPr>
              <a:buFont typeface="Wingdings" pitchFamily="2" charset="2"/>
              <a:buNone/>
            </a:pPr>
            <a:r>
              <a:rPr lang="fa-IR"/>
              <a:t> </a:t>
            </a:r>
            <a:r>
              <a:rPr lang="fa-IR" b="1"/>
              <a:t>گروه شاهدیا کنترل</a:t>
            </a:r>
            <a:r>
              <a:rPr lang="fa-IR"/>
              <a:t> :که درآنهامسئله مورد بررسی وجود ندارد.</a:t>
            </a:r>
          </a:p>
          <a:p>
            <a:r>
              <a:rPr lang="fa-IR"/>
              <a:t>مثال: نوزادان فوت شده در ماه اول(مورد) نوزادان زنده(شاهد یاکنترل)</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fa-IR"/>
              <a:t>روش متداول کنترل متغیرهای مخدوش کننده</a:t>
            </a:r>
            <a:endParaRPr lang="en-US"/>
          </a:p>
        </p:txBody>
      </p:sp>
      <p:sp>
        <p:nvSpPr>
          <p:cNvPr id="64515" name="Rectangle 3"/>
          <p:cNvSpPr>
            <a:spLocks noGrp="1" noChangeArrowheads="1"/>
          </p:cNvSpPr>
          <p:nvPr>
            <p:ph type="body" idx="1"/>
          </p:nvPr>
        </p:nvSpPr>
        <p:spPr/>
        <p:txBody>
          <a:bodyPr/>
          <a:lstStyle/>
          <a:p>
            <a:pPr>
              <a:buFont typeface="Wingdings" pitchFamily="2" charset="2"/>
              <a:buNone/>
            </a:pPr>
            <a:r>
              <a:rPr lang="fa-IR"/>
              <a:t>در مطالعات مقطعی-مقایسه ای و مطالعات مورد-شاهدی می بایستی متغیرهای مخدوش کننده راکنترل نمود.</a:t>
            </a:r>
          </a:p>
          <a:p>
            <a:pPr>
              <a:buFont typeface="Wingdings" pitchFamily="2" charset="2"/>
              <a:buNone/>
            </a:pPr>
            <a:r>
              <a:rPr lang="fa-IR" b="1"/>
              <a:t>جور کردن</a:t>
            </a:r>
            <a:r>
              <a:rPr lang="fa-IR"/>
              <a:t> </a:t>
            </a:r>
            <a:r>
              <a:rPr lang="fa-IR" b="1"/>
              <a:t>به عنوان یکی ازروش های کنترل</a:t>
            </a:r>
            <a:r>
              <a:rPr lang="fa-IR"/>
              <a:t> ،بدین معنی است که سعی شود توزیع فراوانی متغیرهای مخدوش کننده بالقوه دردو گروه (مورد-شاهد)مشابه باشند.</a:t>
            </a:r>
          </a:p>
          <a:p>
            <a:pPr>
              <a:buFont typeface="Wingdings" pitchFamily="2" charset="2"/>
              <a:buNone/>
            </a:pPr>
            <a:r>
              <a:rPr lang="fa-IR"/>
              <a:t>مثال؛مرگ و میر نوزادان (متغیرهای مخدوش کننده: سن مادر،درآمد،شهرو روستاو...........)</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fa-IR"/>
              <a:t>3-مطالعات هم گروهی (کوهورت)</a:t>
            </a:r>
            <a:endParaRPr lang="en-US"/>
          </a:p>
        </p:txBody>
      </p:sp>
      <p:sp>
        <p:nvSpPr>
          <p:cNvPr id="65539" name="Rectangle 3"/>
          <p:cNvSpPr>
            <a:spLocks noGrp="1" noChangeArrowheads="1"/>
          </p:cNvSpPr>
          <p:nvPr>
            <p:ph type="body" idx="1"/>
          </p:nvPr>
        </p:nvSpPr>
        <p:spPr/>
        <p:txBody>
          <a:bodyPr/>
          <a:lstStyle/>
          <a:p>
            <a:pPr>
              <a:buNone/>
            </a:pPr>
            <a:r>
              <a:rPr lang="fa-IR" dirty="0"/>
              <a:t>درمطالعه هم گروهی،گروهی از افراد </a:t>
            </a:r>
            <a:r>
              <a:rPr lang="fa-IR" dirty="0" smtClean="0"/>
              <a:t>مواجهه </a:t>
            </a:r>
            <a:r>
              <a:rPr lang="fa-IR" dirty="0"/>
              <a:t>یافته با یک عامل </a:t>
            </a:r>
            <a:r>
              <a:rPr lang="fa-IR" dirty="0" smtClean="0"/>
              <a:t>خطرزا با </a:t>
            </a:r>
            <a:r>
              <a:rPr lang="fa-IR" dirty="0"/>
              <a:t>میزان بروز بالا(گروه مطالعه) باگروهی از افراد</a:t>
            </a:r>
            <a:r>
              <a:rPr lang="fa-IR" dirty="0" smtClean="0"/>
              <a:t>، که </a:t>
            </a:r>
            <a:r>
              <a:rPr lang="fa-IR" dirty="0"/>
              <a:t>باعامل خطرزای مورد نظر </a:t>
            </a:r>
            <a:r>
              <a:rPr lang="fa-IR" dirty="0" smtClean="0"/>
              <a:t>مواجهه نیافته </a:t>
            </a:r>
            <a:r>
              <a:rPr lang="fa-IR" dirty="0"/>
              <a:t>اند (گروه کنترل) مورد مقایسه قرار میگیرند.</a:t>
            </a:r>
          </a:p>
          <a:p>
            <a:pPr>
              <a:buFont typeface="Wingdings" pitchFamily="2" charset="2"/>
              <a:buNone/>
            </a:pPr>
            <a:r>
              <a:rPr lang="fa-IR" dirty="0"/>
              <a:t>مثال: مطالعه کوهورت فرامینگهام؛</a:t>
            </a:r>
          </a:p>
          <a:p>
            <a:pPr>
              <a:buFont typeface="Wingdings" pitchFamily="2" charset="2"/>
              <a:buNone/>
            </a:pPr>
            <a:r>
              <a:rPr lang="fa-IR" dirty="0"/>
              <a:t> افراد </a:t>
            </a:r>
            <a:r>
              <a:rPr lang="fa-IR" dirty="0" smtClean="0"/>
              <a:t>سیگاری، غیر </a:t>
            </a:r>
            <a:r>
              <a:rPr lang="fa-IR" dirty="0"/>
              <a:t>سیگاری و سرطان ریه</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fa-IR"/>
              <a:t>مطالعه دوکوهورتی  </a:t>
            </a:r>
            <a:endParaRPr lang="en-US"/>
          </a:p>
        </p:txBody>
      </p:sp>
      <p:sp>
        <p:nvSpPr>
          <p:cNvPr id="66563" name="Rectangle 3"/>
          <p:cNvSpPr>
            <a:spLocks noGrp="1" noChangeArrowheads="1"/>
          </p:cNvSpPr>
          <p:nvPr>
            <p:ph type="body" idx="1"/>
          </p:nvPr>
        </p:nvSpPr>
        <p:spPr/>
        <p:txBody>
          <a:bodyPr/>
          <a:lstStyle/>
          <a:p>
            <a:pPr>
              <a:buFont typeface="Wingdings" pitchFamily="2" charset="2"/>
              <a:buNone/>
            </a:pPr>
            <a:r>
              <a:rPr lang="fa-IR" dirty="0"/>
              <a:t>زمانی که انتخاب یک کوهورت و تقسیم آن به دو گروه مواجهه یافته (مطالعه) و مواجهه نیافته (کنترل) امکان پذیر نباشد دوکوهورت مجزا(مطالعه و کنترل)انتخاب میشود.</a:t>
            </a:r>
          </a:p>
          <a:p>
            <a:pPr>
              <a:buFont typeface="Wingdings" pitchFamily="2" charset="2"/>
              <a:buNone/>
            </a:pPr>
            <a:r>
              <a:rPr lang="fa-IR" b="1" dirty="0"/>
              <a:t>توجه</a:t>
            </a:r>
            <a:r>
              <a:rPr lang="fa-IR" dirty="0"/>
              <a:t>:انتخاب همزمان دو گروه ،همسان سازی سایرعوامل مشابه به غیرازعامل مورد نظردردوگروه</a:t>
            </a:r>
            <a:r>
              <a:rPr lang="fa-IR" dirty="0" smtClean="0"/>
              <a:t>، وپیگیری </a:t>
            </a:r>
            <a:r>
              <a:rPr lang="fa-IR" dirty="0"/>
              <a:t>هردو گروه به مدت مساوی  </a:t>
            </a:r>
          </a:p>
          <a:p>
            <a:pPr>
              <a:buFont typeface="Wingdings" pitchFamily="2" charset="2"/>
              <a:buNone/>
            </a:pPr>
            <a:r>
              <a:rPr lang="fa-IR" dirty="0"/>
              <a:t>مثال: سیگار و بیماری های قلب وعروق</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fa-IR"/>
              <a:t>موارد استفاده ازانواع مطالعات تحلیلی</a:t>
            </a:r>
            <a:endParaRPr lang="en-US"/>
          </a:p>
        </p:txBody>
      </p:sp>
      <p:sp>
        <p:nvSpPr>
          <p:cNvPr id="67587" name="Rectangle 3"/>
          <p:cNvSpPr>
            <a:spLocks noGrp="1" noChangeArrowheads="1"/>
          </p:cNvSpPr>
          <p:nvPr>
            <p:ph type="body" idx="1"/>
          </p:nvPr>
        </p:nvSpPr>
        <p:spPr/>
        <p:txBody>
          <a:bodyPr/>
          <a:lstStyle/>
          <a:p>
            <a:pPr>
              <a:lnSpc>
                <a:spcPct val="150000"/>
              </a:lnSpc>
              <a:buFont typeface="Wingdings" pitchFamily="2" charset="2"/>
              <a:buNone/>
            </a:pPr>
            <a:r>
              <a:rPr lang="fa-IR" sz="2400" dirty="0"/>
              <a:t>مثال: مطالعه علیتی بین استفاده از منبع آب اشامیدنی معین و بروز اسهال در کودکان یک دهکده با منابع آب متعدد</a:t>
            </a:r>
          </a:p>
          <a:p>
            <a:pPr>
              <a:lnSpc>
                <a:spcPct val="150000"/>
              </a:lnSpc>
              <a:buFont typeface="Wingdings" pitchFamily="2" charset="2"/>
              <a:buNone/>
            </a:pPr>
            <a:r>
              <a:rPr lang="fa-IR" sz="2400" b="1" dirty="0"/>
              <a:t>مطالعه کوهورت</a:t>
            </a:r>
            <a:r>
              <a:rPr lang="fa-IR" sz="2400" dirty="0"/>
              <a:t>: مقایسه میزان بروز اسهال در کودکانی که از منبع آب مشکوک استفاده می کنند با </a:t>
            </a:r>
            <a:r>
              <a:rPr lang="fa-IR" sz="2400" dirty="0" smtClean="0"/>
              <a:t>آنهائی </a:t>
            </a:r>
            <a:r>
              <a:rPr lang="fa-IR" sz="2400" dirty="0"/>
              <a:t>که از منابع دیگر استفاده می نمایند.</a:t>
            </a:r>
          </a:p>
          <a:p>
            <a:pPr>
              <a:lnSpc>
                <a:spcPct val="150000"/>
              </a:lnSpc>
              <a:buFont typeface="Wingdings" pitchFamily="2" charset="2"/>
              <a:buNone/>
            </a:pPr>
            <a:r>
              <a:rPr lang="fa-IR" sz="2400" b="1" dirty="0"/>
              <a:t>مطالعه مورد- شاهد: </a:t>
            </a:r>
            <a:r>
              <a:rPr lang="fa-IR" sz="2400" dirty="0"/>
              <a:t>مقایسه کودکان مراجعه کننده به علت اسهال به مرکز بهداشت با کودکان مراجعه کننده به علت سایر ناراحتی ها از نظر منبع اب</a:t>
            </a:r>
          </a:p>
          <a:p>
            <a:pPr>
              <a:lnSpc>
                <a:spcPct val="150000"/>
              </a:lnSpc>
              <a:buFont typeface="Wingdings" pitchFamily="2" charset="2"/>
              <a:buNone/>
            </a:pPr>
            <a:r>
              <a:rPr lang="fa-IR" sz="2400" b="1" dirty="0"/>
              <a:t>مطالعه مقطعی – مقایسه ای: </a:t>
            </a:r>
            <a:r>
              <a:rPr lang="fa-IR" sz="2400" dirty="0"/>
              <a:t>مصاحبه مادران کودکان مبتلا به اسهال با کودکان مبتلا نشده ازنظرمنبع </a:t>
            </a:r>
            <a:r>
              <a:rPr lang="fa-IR" sz="2400" dirty="0" smtClean="0"/>
              <a:t>آب آشامیدنی </a:t>
            </a:r>
            <a:r>
              <a:rPr lang="fa-IR" sz="2400" dirty="0"/>
              <a:t>و فراوانی ابتلا به اسهال درماه گذشته ومقایسه انها </a:t>
            </a:r>
            <a:endParaRPr lang="fa-IR" sz="2400" b="1" dirty="0"/>
          </a:p>
          <a:p>
            <a:pPr>
              <a:lnSpc>
                <a:spcPct val="150000"/>
              </a:lnSpc>
              <a:buFont typeface="Wingdings" pitchFamily="2" charset="2"/>
              <a:buNone/>
            </a:pPr>
            <a:endParaRPr lang="en-US"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fa-IR"/>
              <a:t>مطالعات مداخله ای</a:t>
            </a:r>
            <a:endParaRPr lang="en-US"/>
          </a:p>
        </p:txBody>
      </p:sp>
      <p:sp>
        <p:nvSpPr>
          <p:cNvPr id="68611" name="Rectangle 3"/>
          <p:cNvSpPr>
            <a:spLocks noGrp="1" noChangeArrowheads="1"/>
          </p:cNvSpPr>
          <p:nvPr>
            <p:ph type="body" idx="1"/>
          </p:nvPr>
        </p:nvSpPr>
        <p:spPr/>
        <p:txBody>
          <a:bodyPr/>
          <a:lstStyle/>
          <a:p>
            <a:pPr>
              <a:buFont typeface="Wingdings" pitchFamily="2" charset="2"/>
              <a:buNone/>
            </a:pPr>
            <a:r>
              <a:rPr lang="fa-IR"/>
              <a:t>در مطالعات مداخله ای ، پژوهشگر یک متغیر مستقل یا یک وضعیت را تحت دستکاری قرار میدهد ونتایج حاصله از دست کاری را اندازه گیری می کند. معمولا (نه همیشه ) دو گروه ( شاهد ، کنترل) در پژوهش وجود دارند</a:t>
            </a: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fa-IR"/>
              <a:t>انواع مطالعات مداخله ای</a:t>
            </a:r>
            <a:endParaRPr lang="en-US"/>
          </a:p>
        </p:txBody>
      </p:sp>
      <p:sp>
        <p:nvSpPr>
          <p:cNvPr id="69635" name="Rectangle 3"/>
          <p:cNvSpPr>
            <a:spLocks noGrp="1" noChangeArrowheads="1"/>
          </p:cNvSpPr>
          <p:nvPr>
            <p:ph type="body" idx="1"/>
          </p:nvPr>
        </p:nvSpPr>
        <p:spPr/>
        <p:txBody>
          <a:bodyPr/>
          <a:lstStyle/>
          <a:p>
            <a:pPr>
              <a:buFont typeface="Wingdings" pitchFamily="2" charset="2"/>
              <a:buNone/>
            </a:pPr>
            <a:r>
              <a:rPr lang="fa-IR"/>
              <a:t>1- مطالعات تجربی</a:t>
            </a:r>
          </a:p>
          <a:p>
            <a:pPr>
              <a:buFont typeface="Wingdings" pitchFamily="2" charset="2"/>
              <a:buNone/>
            </a:pPr>
            <a:r>
              <a:rPr lang="fa-IR"/>
              <a:t>2- مطالعات شبه تجربی( یا نیمه تجربی)</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منظور از متدلوژی تحقیق چیست؟</a:t>
            </a:r>
            <a:endParaRPr lang="en-US" dirty="0"/>
          </a:p>
        </p:txBody>
      </p:sp>
      <p:sp>
        <p:nvSpPr>
          <p:cNvPr id="3" name="Content Placeholder 2"/>
          <p:cNvSpPr>
            <a:spLocks noGrp="1"/>
          </p:cNvSpPr>
          <p:nvPr>
            <p:ph idx="1"/>
          </p:nvPr>
        </p:nvSpPr>
        <p:spPr>
          <a:xfrm>
            <a:off x="214282" y="1774825"/>
            <a:ext cx="8472518" cy="4625975"/>
          </a:xfrm>
        </p:spPr>
        <p:txBody>
          <a:bodyPr/>
          <a:lstStyle/>
          <a:p>
            <a:r>
              <a:rPr lang="fa-IR" sz="2800" dirty="0" smtClean="0"/>
              <a:t>روشهای استاندارد شده ایی هستند که برای انجام تحقیقات هدفمند در ارایه پاسخ به یک سوال می توان از آن الگوها استفاده نمود.</a:t>
            </a:r>
          </a:p>
          <a:p>
            <a:endParaRPr lang="fa-IR" sz="2800" dirty="0" smtClean="0"/>
          </a:p>
          <a:p>
            <a:r>
              <a:rPr lang="fa-IR" sz="2800" dirty="0" smtClean="0"/>
              <a:t>مسلماً هر فرد محققی می تواند با نوآوری و نبوغ خود روش جدیدی برای تحقیق خود بیافریند ولی طبیعی است که استفاده از قالبها و روشهای شناخته شده موجود می تواند سرعت رسیدن به یک متدلوژی مناسب برای ارایه پاسخ درست به سوال را افزایش دهد.</a:t>
            </a:r>
          </a:p>
          <a:p>
            <a:endParaRPr lang="fa-IR" sz="2800" dirty="0" smtClean="0"/>
          </a:p>
          <a:p>
            <a:r>
              <a:rPr lang="fa-IR" sz="2800" dirty="0" smtClean="0">
                <a:solidFill>
                  <a:srgbClr val="FF0000"/>
                </a:solidFill>
                <a:effectLst>
                  <a:outerShdw blurRad="38100" dist="38100" dir="2700000" algn="tl">
                    <a:srgbClr val="000000">
                      <a:alpha val="43137"/>
                    </a:srgbClr>
                  </a:outerShdw>
                </a:effectLst>
              </a:rPr>
              <a:t>آیا بهتر نیست برای ساختن یک </a:t>
            </a:r>
            <a:r>
              <a:rPr lang="en-US" sz="2800" dirty="0" smtClean="0">
                <a:solidFill>
                  <a:srgbClr val="FF0000"/>
                </a:solidFill>
                <a:effectLst>
                  <a:outerShdw blurRad="38100" dist="38100" dir="2700000" algn="tl">
                    <a:srgbClr val="000000">
                      <a:alpha val="43137"/>
                    </a:srgbClr>
                  </a:outerShdw>
                </a:effectLst>
              </a:rPr>
              <a:t>presentation</a:t>
            </a:r>
            <a:r>
              <a:rPr lang="fa-IR" sz="2800" dirty="0" smtClean="0">
                <a:solidFill>
                  <a:srgbClr val="FF0000"/>
                </a:solidFill>
                <a:effectLst>
                  <a:outerShdw blurRad="38100" dist="38100" dir="2700000" algn="tl">
                    <a:srgbClr val="000000">
                      <a:alpha val="43137"/>
                    </a:srgbClr>
                  </a:outerShdw>
                </a:effectLst>
              </a:rPr>
              <a:t> جدید از </a:t>
            </a:r>
            <a:r>
              <a:rPr lang="en-US" sz="2800" dirty="0" smtClean="0">
                <a:solidFill>
                  <a:srgbClr val="FF0000"/>
                </a:solidFill>
                <a:effectLst>
                  <a:outerShdw blurRad="38100" dist="38100" dir="2700000" algn="tl">
                    <a:srgbClr val="000000">
                      <a:alpha val="43137"/>
                    </a:srgbClr>
                  </a:outerShdw>
                </a:effectLst>
              </a:rPr>
              <a:t>templates</a:t>
            </a:r>
            <a:r>
              <a:rPr lang="fa-IR" sz="2800" dirty="0" smtClean="0">
                <a:solidFill>
                  <a:srgbClr val="FF0000"/>
                </a:solidFill>
                <a:effectLst>
                  <a:outerShdw blurRad="38100" dist="38100" dir="2700000" algn="tl">
                    <a:srgbClr val="000000">
                      <a:alpha val="43137"/>
                    </a:srgbClr>
                  </a:outerShdw>
                </a:effectLst>
              </a:rPr>
              <a:t> از قبل تعیین شده استفاده نمود؟</a:t>
            </a:r>
          </a:p>
          <a:p>
            <a:r>
              <a:rPr lang="fa-IR" sz="2800" dirty="0" smtClean="0">
                <a:solidFill>
                  <a:srgbClr val="FF0000"/>
                </a:solidFill>
                <a:effectLst>
                  <a:outerShdw blurRad="38100" dist="38100" dir="2700000" algn="tl">
                    <a:srgbClr val="000000">
                      <a:alpha val="43137"/>
                    </a:srgbClr>
                  </a:outerShdw>
                </a:effectLst>
              </a:rPr>
              <a:t>این الگوها همان روشهای استاندارد شده تحقیق هستند.</a:t>
            </a:r>
            <a:endParaRPr lang="en-US" sz="2800" dirty="0">
              <a:solidFill>
                <a:srgbClr val="FF0000"/>
              </a:solidFill>
              <a:effectLst>
                <a:outerShdw blurRad="38100" dist="38100" dir="2700000" algn="tl">
                  <a:srgbClr val="000000">
                    <a:alpha val="43137"/>
                  </a:srgbClr>
                </a:outerShdw>
              </a:effectLst>
            </a:endParaRPr>
          </a:p>
        </p:txBody>
      </p:sp>
      <p:sp>
        <p:nvSpPr>
          <p:cNvPr id="5" name="Slide Number Placeholder 4"/>
          <p:cNvSpPr>
            <a:spLocks noGrp="1"/>
          </p:cNvSpPr>
          <p:nvPr>
            <p:ph type="sldNum" sz="quarter" idx="12"/>
          </p:nvPr>
        </p:nvSpPr>
        <p:spPr/>
        <p:txBody>
          <a:bodyPr/>
          <a:lstStyle/>
          <a:p>
            <a:pPr>
              <a:defRPr/>
            </a:pPr>
            <a:fld id="{F2DCD77C-200B-4F1D-8D04-2CDCDB447EFD}" type="slidenum">
              <a:rPr lang="en-US" smtClean="0"/>
              <a:pPr>
                <a:defRPr/>
              </a:pPr>
              <a:t>3</a:t>
            </a:fld>
            <a:endParaRPr lang="en-US"/>
          </a:p>
        </p:txBody>
      </p:sp>
    </p:spTree>
  </p:cSld>
  <p:clrMapOvr>
    <a:masterClrMapping/>
  </p:clrMapOvr>
  <p:transition advTm="114800"/>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fa-IR"/>
              <a:t> 1- مطالعات تجربی </a:t>
            </a:r>
            <a:endParaRPr lang="en-US"/>
          </a:p>
        </p:txBody>
      </p:sp>
      <p:sp>
        <p:nvSpPr>
          <p:cNvPr id="70659" name="Rectangle 3"/>
          <p:cNvSpPr>
            <a:spLocks noGrp="1" noChangeArrowheads="1"/>
          </p:cNvSpPr>
          <p:nvPr>
            <p:ph type="body" idx="1"/>
          </p:nvPr>
        </p:nvSpPr>
        <p:spPr/>
        <p:txBody>
          <a:bodyPr/>
          <a:lstStyle/>
          <a:p>
            <a:pPr>
              <a:buFont typeface="Wingdings" pitchFamily="2" charset="2"/>
              <a:buNone/>
            </a:pPr>
            <a:r>
              <a:rPr lang="fa-IR"/>
              <a:t>مطالعه تجربی تنها مطالعه ای است که می تواند رابطه علیت رااز تقسیم تصادفی افراد حداقل به دو گروه ،به اثبات برساند .یک گروه تحت تاثیر مداخله یا تجربه(گروه تجربه) قرار گرفته وگروه دیگربه عنوان شاهد در نظر گرفته می شود.</a:t>
            </a:r>
          </a:p>
          <a:p>
            <a:pPr>
              <a:buFont typeface="Wingdings" pitchFamily="2" charset="2"/>
              <a:buNone/>
            </a:pPr>
            <a:r>
              <a:rPr lang="fa-IR"/>
              <a:t>نتایج مداخله از طریق مقایسه دو گروه مشخص می گردد.</a:t>
            </a:r>
          </a:p>
          <a:p>
            <a:pPr>
              <a:buFont typeface="Wingdings" pitchFamily="2" charset="2"/>
              <a:buNone/>
            </a:pPr>
            <a:r>
              <a:rPr lang="fa-IR"/>
              <a:t>مثال: مطالعه اثر داروی جدید که قبلا در آزمایشگاه بررسی شده است. </a:t>
            </a:r>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fa-IR"/>
              <a:t>مطالعه تجربی دوسوکور</a:t>
            </a:r>
            <a:endParaRPr lang="en-US"/>
          </a:p>
        </p:txBody>
      </p:sp>
      <p:sp>
        <p:nvSpPr>
          <p:cNvPr id="71683" name="Rectangle 3"/>
          <p:cNvSpPr>
            <a:spLocks noGrp="1" noChangeArrowheads="1"/>
          </p:cNvSpPr>
          <p:nvPr>
            <p:ph type="body" idx="1"/>
          </p:nvPr>
        </p:nvSpPr>
        <p:spPr/>
        <p:txBody>
          <a:bodyPr/>
          <a:lstStyle/>
          <a:p>
            <a:pPr>
              <a:buFont typeface="Wingdings" pitchFamily="2" charset="2"/>
              <a:buNone/>
            </a:pPr>
            <a:r>
              <a:rPr lang="fa-IR"/>
              <a:t>مطالعه ای است که نوع مداخله(به عنوان مثال :نوع دارو) هم ازنظرپژوهشگروتجویزکننده دارو وهم ازنظربیمارناشناس بوده وقابل تشخیص نباشد.</a:t>
            </a:r>
          </a:p>
          <a:p>
            <a:pPr>
              <a:buFont typeface="Wingdings" pitchFamily="2" charset="2"/>
              <a:buNone/>
            </a:pPr>
            <a:r>
              <a:rPr lang="fa-IR" b="1"/>
              <a:t>توجه: </a:t>
            </a:r>
            <a:r>
              <a:rPr lang="fa-IR"/>
              <a:t>قدرت مطالعات تجربی درتقسیم بندی تصادفی افراد است که با این عمل اثرمتغیرهای مخدوش کننده (خنثی) میشود.</a:t>
            </a:r>
            <a:endParaRPr lang="en-US" b="1"/>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fa-IR"/>
              <a:t>مشخصات یک پژوهش تجربی</a:t>
            </a:r>
            <a:endParaRPr lang="en-US"/>
          </a:p>
        </p:txBody>
      </p:sp>
      <p:sp>
        <p:nvSpPr>
          <p:cNvPr id="72707" name="Rectangle 3"/>
          <p:cNvSpPr>
            <a:spLocks noGrp="1" noChangeArrowheads="1"/>
          </p:cNvSpPr>
          <p:nvPr>
            <p:ph type="body" idx="1"/>
          </p:nvPr>
        </p:nvSpPr>
        <p:spPr/>
        <p:txBody>
          <a:bodyPr/>
          <a:lstStyle/>
          <a:p>
            <a:r>
              <a:rPr lang="fa-IR"/>
              <a:t>داشتن مداخله</a:t>
            </a:r>
          </a:p>
          <a:p>
            <a:r>
              <a:rPr lang="fa-IR"/>
              <a:t>داشتن گروه کنترل(شاهد)</a:t>
            </a:r>
          </a:p>
          <a:p>
            <a:r>
              <a:rPr lang="fa-IR"/>
              <a:t>تقسیم بندی تصادفی</a:t>
            </a:r>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fa-IR"/>
              <a:t>انواع مطالعات شبه تجربی</a:t>
            </a:r>
            <a:endParaRPr lang="en-US"/>
          </a:p>
        </p:txBody>
      </p:sp>
      <p:sp>
        <p:nvSpPr>
          <p:cNvPr id="73731" name="Rectangle 3"/>
          <p:cNvSpPr>
            <a:spLocks noGrp="1" noChangeArrowheads="1"/>
          </p:cNvSpPr>
          <p:nvPr>
            <p:ph type="body" idx="1"/>
          </p:nvPr>
        </p:nvSpPr>
        <p:spPr/>
        <p:txBody>
          <a:bodyPr/>
          <a:lstStyle/>
          <a:p>
            <a:r>
              <a:rPr lang="fa-IR"/>
              <a:t>دو یا چند گروهی</a:t>
            </a:r>
          </a:p>
          <a:p>
            <a:r>
              <a:rPr lang="fa-IR"/>
              <a:t>یک گروهی</a:t>
            </a:r>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fa-IR"/>
              <a:t>2- مطالعات شبه تجربی</a:t>
            </a:r>
            <a:endParaRPr lang="en-US"/>
          </a:p>
        </p:txBody>
      </p:sp>
      <p:sp>
        <p:nvSpPr>
          <p:cNvPr id="74755" name="Rectangle 3"/>
          <p:cNvSpPr>
            <a:spLocks noGrp="1" noChangeArrowheads="1"/>
          </p:cNvSpPr>
          <p:nvPr>
            <p:ph type="body" idx="1"/>
          </p:nvPr>
        </p:nvSpPr>
        <p:spPr/>
        <p:txBody>
          <a:bodyPr/>
          <a:lstStyle/>
          <a:p>
            <a:pPr>
              <a:buFont typeface="Wingdings" pitchFamily="2" charset="2"/>
              <a:buNone/>
            </a:pPr>
            <a:r>
              <a:rPr lang="fa-IR"/>
              <a:t>این نوع مطالعه حداقل فاقد یکی از شرایط مطالعه تجربی است ، به عبارت دیگر یا فاقد تقسیم بندی تصادفی است یا فاقد گروه کنترل می باشد.مطالعات شبه تجربی نیز همیشه با مداخله یا دستکاری درمتغیر مسقل همراه است.</a:t>
            </a:r>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fa-IR"/>
              <a:t>مطالعه دو یاچند گروهی</a:t>
            </a:r>
            <a:endParaRPr lang="en-US"/>
          </a:p>
        </p:txBody>
      </p:sp>
      <p:sp>
        <p:nvSpPr>
          <p:cNvPr id="75779" name="Rectangle 3"/>
          <p:cNvSpPr>
            <a:spLocks noGrp="1" noChangeArrowheads="1"/>
          </p:cNvSpPr>
          <p:nvPr>
            <p:ph type="body" idx="1"/>
          </p:nvPr>
        </p:nvSpPr>
        <p:spPr/>
        <p:txBody>
          <a:bodyPr/>
          <a:lstStyle/>
          <a:p>
            <a:pPr>
              <a:lnSpc>
                <a:spcPct val="90000"/>
              </a:lnSpc>
            </a:pPr>
            <a:r>
              <a:rPr lang="fa-IR"/>
              <a:t>انتخاب دو یاچند گروه ازافراد،</a:t>
            </a:r>
          </a:p>
          <a:p>
            <a:pPr>
              <a:lnSpc>
                <a:spcPct val="90000"/>
              </a:lnSpc>
            </a:pPr>
            <a:r>
              <a:rPr lang="fa-IR"/>
              <a:t> قراردادن یک گروه درمعرض مداخله مورد نظر(گروه یاگروه های دیگرمداخله رادریافت نمی دارند)</a:t>
            </a:r>
          </a:p>
          <a:p>
            <a:pPr>
              <a:lnSpc>
                <a:spcPct val="90000"/>
              </a:lnSpc>
            </a:pPr>
            <a:r>
              <a:rPr lang="fa-IR"/>
              <a:t> بررسی گروه ها قبل از مداخله </a:t>
            </a:r>
          </a:p>
          <a:p>
            <a:pPr>
              <a:lnSpc>
                <a:spcPct val="90000"/>
              </a:lnSpc>
              <a:buFont typeface="Wingdings" pitchFamily="2" charset="2"/>
              <a:buNone/>
            </a:pPr>
            <a:r>
              <a:rPr lang="fa-IR" b="1"/>
              <a:t>توجه: </a:t>
            </a:r>
            <a:r>
              <a:rPr lang="fa-IR"/>
              <a:t>دراین روش افراد مطالعه به صورت تصادفی به دو گروه تقسیم نشده اند.</a:t>
            </a:r>
          </a:p>
          <a:p>
            <a:pPr>
              <a:lnSpc>
                <a:spcPct val="90000"/>
              </a:lnSpc>
              <a:buFont typeface="Wingdings" pitchFamily="2" charset="2"/>
              <a:buNone/>
            </a:pPr>
            <a:r>
              <a:rPr lang="fa-IR"/>
              <a:t>مثال: تاثیر آموزش بهداشت در میزان مشارکت اهالی یک روستادر برنامه ایمن سازی ؛روستای الف گروه تجربی و روستای ب گروه شاهد</a:t>
            </a:r>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fa-IR"/>
              <a:t>مطالعه یک گروهی( قبل وبعد)</a:t>
            </a:r>
            <a:endParaRPr lang="en-US"/>
          </a:p>
        </p:txBody>
      </p:sp>
      <p:sp>
        <p:nvSpPr>
          <p:cNvPr id="76803" name="Rectangle 3"/>
          <p:cNvSpPr>
            <a:spLocks noGrp="1" noChangeArrowheads="1"/>
          </p:cNvSpPr>
          <p:nvPr>
            <p:ph type="body" idx="1"/>
          </p:nvPr>
        </p:nvSpPr>
        <p:spPr/>
        <p:txBody>
          <a:bodyPr/>
          <a:lstStyle/>
          <a:p>
            <a:pPr>
              <a:buFont typeface="Wingdings" pitchFamily="2" charset="2"/>
              <a:buNone/>
            </a:pPr>
            <a:r>
              <a:rPr lang="fa-IR"/>
              <a:t>دراین نوع مطالعه فقط یک گروه وجود دارد،دراین روش داده های گرداوری شده از یک گروه قبل ازمداخله با داده های حاصله بعدازمداخله با یکدیگرمقایسه می شوند.</a:t>
            </a:r>
          </a:p>
          <a:p>
            <a:pPr>
              <a:buFont typeface="Wingdings" pitchFamily="2" charset="2"/>
              <a:buNone/>
            </a:pPr>
            <a:r>
              <a:rPr lang="fa-IR"/>
              <a:t>مثال:بکارگیری توصیه های مدیریتی برای رفع ازدحام دربخش سرپائی بیمارستان </a:t>
            </a:r>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fa-IR"/>
              <a:t>نتیجه گیری های معتبروقابل اعتماد</a:t>
            </a:r>
            <a:endParaRPr lang="en-US"/>
          </a:p>
        </p:txBody>
      </p:sp>
      <p:sp>
        <p:nvSpPr>
          <p:cNvPr id="77827" name="Rectangle 3"/>
          <p:cNvSpPr>
            <a:spLocks noGrp="1" noChangeArrowheads="1"/>
          </p:cNvSpPr>
          <p:nvPr>
            <p:ph type="body" idx="1"/>
          </p:nvPr>
        </p:nvSpPr>
        <p:spPr/>
        <p:txBody>
          <a:bodyPr/>
          <a:lstStyle/>
          <a:p>
            <a:r>
              <a:rPr lang="fa-IR" b="1"/>
              <a:t>اعتبار</a:t>
            </a:r>
            <a:r>
              <a:rPr lang="fa-IR"/>
              <a:t>: یعنی واقعی بودن نتایج(چیزی که اندازه گیری شده چقدربه حقیقت ومقدارواقعی نزدیک است)</a:t>
            </a:r>
          </a:p>
          <a:p>
            <a:r>
              <a:rPr lang="fa-IR" b="1"/>
              <a:t>اعتماد</a:t>
            </a:r>
            <a:r>
              <a:rPr lang="fa-IR"/>
              <a:t>: به این معنی است که اگر محقق دیگری پژوهش رابا روش مشابه درهمان شرایط تکرار نماید باید نتایج مشابهی به دست اورد(تکرارپذیری)</a:t>
            </a:r>
            <a:endParaRPr lang="en-US" b="1"/>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fa-IR" sz="2500" b="1"/>
              <a:t>اعتبار و اعتماد مجموعه های ممکنه</a:t>
            </a:r>
            <a:endParaRPr lang="en-US" sz="2500" b="1"/>
          </a:p>
        </p:txBody>
      </p:sp>
      <p:sp>
        <p:nvSpPr>
          <p:cNvPr id="80960" name="Rectangle 64"/>
          <p:cNvSpPr>
            <a:spLocks noGrp="1" noChangeArrowheads="1"/>
          </p:cNvSpPr>
          <p:nvPr>
            <p:ph type="body" idx="1"/>
          </p:nvPr>
        </p:nvSpPr>
        <p:spPr/>
        <p:txBody>
          <a:bodyPr/>
          <a:lstStyle/>
          <a:p>
            <a:endParaRPr lang="en-US"/>
          </a:p>
        </p:txBody>
      </p:sp>
      <p:grpSp>
        <p:nvGrpSpPr>
          <p:cNvPr id="2" name="Group 3"/>
          <p:cNvGrpSpPr>
            <a:grpSpLocks/>
          </p:cNvGrpSpPr>
          <p:nvPr/>
        </p:nvGrpSpPr>
        <p:grpSpPr bwMode="auto">
          <a:xfrm>
            <a:off x="5943600" y="1600200"/>
            <a:ext cx="1752600" cy="1752600"/>
            <a:chOff x="3552" y="1104"/>
            <a:chExt cx="1104" cy="1104"/>
          </a:xfrm>
        </p:grpSpPr>
        <p:sp>
          <p:nvSpPr>
            <p:cNvPr id="80900" name="Oval 4"/>
            <p:cNvSpPr>
              <a:spLocks noChangeArrowheads="1"/>
            </p:cNvSpPr>
            <p:nvPr/>
          </p:nvSpPr>
          <p:spPr bwMode="auto">
            <a:xfrm>
              <a:off x="3936" y="1488"/>
              <a:ext cx="336" cy="336"/>
            </a:xfrm>
            <a:prstGeom prst="ellipse">
              <a:avLst/>
            </a:prstGeom>
            <a:noFill/>
            <a:ln w="9525">
              <a:solidFill>
                <a:schemeClr val="tx1"/>
              </a:solidFill>
              <a:round/>
              <a:headEnd/>
              <a:tailEnd/>
            </a:ln>
            <a:effectLst/>
          </p:spPr>
          <p:txBody>
            <a:bodyPr wrap="none" anchor="ctr"/>
            <a:lstStyle/>
            <a:p>
              <a:endParaRPr lang="en-US"/>
            </a:p>
          </p:txBody>
        </p:sp>
        <p:sp>
          <p:nvSpPr>
            <p:cNvPr id="80901" name="Oval 5"/>
            <p:cNvSpPr>
              <a:spLocks noChangeArrowheads="1"/>
            </p:cNvSpPr>
            <p:nvPr/>
          </p:nvSpPr>
          <p:spPr bwMode="auto">
            <a:xfrm>
              <a:off x="3744" y="1296"/>
              <a:ext cx="720" cy="720"/>
            </a:xfrm>
            <a:prstGeom prst="ellipse">
              <a:avLst/>
            </a:prstGeom>
            <a:noFill/>
            <a:ln w="9525">
              <a:solidFill>
                <a:schemeClr val="tx1"/>
              </a:solidFill>
              <a:round/>
              <a:headEnd/>
              <a:tailEnd/>
            </a:ln>
            <a:effectLst/>
          </p:spPr>
          <p:txBody>
            <a:bodyPr wrap="none" anchor="ctr"/>
            <a:lstStyle/>
            <a:p>
              <a:endParaRPr lang="en-US"/>
            </a:p>
          </p:txBody>
        </p:sp>
        <p:sp>
          <p:nvSpPr>
            <p:cNvPr id="80902" name="Oval 6"/>
            <p:cNvSpPr>
              <a:spLocks noChangeArrowheads="1"/>
            </p:cNvSpPr>
            <p:nvPr/>
          </p:nvSpPr>
          <p:spPr bwMode="auto">
            <a:xfrm>
              <a:off x="3552" y="1104"/>
              <a:ext cx="1104" cy="1104"/>
            </a:xfrm>
            <a:prstGeom prst="ellipse">
              <a:avLst/>
            </a:prstGeom>
            <a:noFill/>
            <a:ln w="9525">
              <a:solidFill>
                <a:schemeClr val="tx1"/>
              </a:solidFill>
              <a:round/>
              <a:headEnd/>
              <a:tailEnd/>
            </a:ln>
            <a:effectLst/>
          </p:spPr>
          <p:txBody>
            <a:bodyPr wrap="none" anchor="ctr"/>
            <a:lstStyle/>
            <a:p>
              <a:endParaRPr lang="en-US"/>
            </a:p>
          </p:txBody>
        </p:sp>
      </p:grpSp>
      <p:grpSp>
        <p:nvGrpSpPr>
          <p:cNvPr id="3" name="Group 7"/>
          <p:cNvGrpSpPr>
            <a:grpSpLocks/>
          </p:cNvGrpSpPr>
          <p:nvPr/>
        </p:nvGrpSpPr>
        <p:grpSpPr bwMode="auto">
          <a:xfrm>
            <a:off x="1219200" y="1524000"/>
            <a:ext cx="1752600" cy="1752600"/>
            <a:chOff x="3552" y="1104"/>
            <a:chExt cx="1104" cy="1104"/>
          </a:xfrm>
        </p:grpSpPr>
        <p:sp>
          <p:nvSpPr>
            <p:cNvPr id="80904" name="Oval 8"/>
            <p:cNvSpPr>
              <a:spLocks noChangeArrowheads="1"/>
            </p:cNvSpPr>
            <p:nvPr/>
          </p:nvSpPr>
          <p:spPr bwMode="auto">
            <a:xfrm>
              <a:off x="3936" y="1488"/>
              <a:ext cx="336" cy="336"/>
            </a:xfrm>
            <a:prstGeom prst="ellipse">
              <a:avLst/>
            </a:prstGeom>
            <a:noFill/>
            <a:ln w="9525">
              <a:solidFill>
                <a:schemeClr val="tx1"/>
              </a:solidFill>
              <a:round/>
              <a:headEnd/>
              <a:tailEnd/>
            </a:ln>
            <a:effectLst/>
          </p:spPr>
          <p:txBody>
            <a:bodyPr wrap="none" anchor="ctr"/>
            <a:lstStyle/>
            <a:p>
              <a:endParaRPr lang="en-US"/>
            </a:p>
          </p:txBody>
        </p:sp>
        <p:sp>
          <p:nvSpPr>
            <p:cNvPr id="80905" name="Oval 9"/>
            <p:cNvSpPr>
              <a:spLocks noChangeArrowheads="1"/>
            </p:cNvSpPr>
            <p:nvPr/>
          </p:nvSpPr>
          <p:spPr bwMode="auto">
            <a:xfrm>
              <a:off x="3744" y="1296"/>
              <a:ext cx="720" cy="720"/>
            </a:xfrm>
            <a:prstGeom prst="ellipse">
              <a:avLst/>
            </a:prstGeom>
            <a:noFill/>
            <a:ln w="9525">
              <a:solidFill>
                <a:schemeClr val="tx1"/>
              </a:solidFill>
              <a:round/>
              <a:headEnd/>
              <a:tailEnd/>
            </a:ln>
            <a:effectLst/>
          </p:spPr>
          <p:txBody>
            <a:bodyPr wrap="none" anchor="ctr"/>
            <a:lstStyle/>
            <a:p>
              <a:endParaRPr lang="en-US"/>
            </a:p>
          </p:txBody>
        </p:sp>
        <p:sp>
          <p:nvSpPr>
            <p:cNvPr id="80906" name="Oval 10"/>
            <p:cNvSpPr>
              <a:spLocks noChangeArrowheads="1"/>
            </p:cNvSpPr>
            <p:nvPr/>
          </p:nvSpPr>
          <p:spPr bwMode="auto">
            <a:xfrm>
              <a:off x="3552" y="1104"/>
              <a:ext cx="1104" cy="1104"/>
            </a:xfrm>
            <a:prstGeom prst="ellipse">
              <a:avLst/>
            </a:prstGeom>
            <a:noFill/>
            <a:ln w="9525">
              <a:solidFill>
                <a:schemeClr val="tx1"/>
              </a:solidFill>
              <a:round/>
              <a:headEnd/>
              <a:tailEnd/>
            </a:ln>
            <a:effectLst/>
          </p:spPr>
          <p:txBody>
            <a:bodyPr wrap="none" anchor="ctr"/>
            <a:lstStyle/>
            <a:p>
              <a:endParaRPr lang="en-US"/>
            </a:p>
          </p:txBody>
        </p:sp>
      </p:grpSp>
      <p:grpSp>
        <p:nvGrpSpPr>
          <p:cNvPr id="4" name="Group 11"/>
          <p:cNvGrpSpPr>
            <a:grpSpLocks/>
          </p:cNvGrpSpPr>
          <p:nvPr/>
        </p:nvGrpSpPr>
        <p:grpSpPr bwMode="auto">
          <a:xfrm>
            <a:off x="6019800" y="4191000"/>
            <a:ext cx="1752600" cy="1752600"/>
            <a:chOff x="3552" y="1104"/>
            <a:chExt cx="1104" cy="1104"/>
          </a:xfrm>
        </p:grpSpPr>
        <p:sp>
          <p:nvSpPr>
            <p:cNvPr id="80908" name="Oval 12"/>
            <p:cNvSpPr>
              <a:spLocks noChangeArrowheads="1"/>
            </p:cNvSpPr>
            <p:nvPr/>
          </p:nvSpPr>
          <p:spPr bwMode="auto">
            <a:xfrm>
              <a:off x="3936" y="1488"/>
              <a:ext cx="336" cy="336"/>
            </a:xfrm>
            <a:prstGeom prst="ellipse">
              <a:avLst/>
            </a:prstGeom>
            <a:noFill/>
            <a:ln w="9525">
              <a:solidFill>
                <a:schemeClr val="tx1"/>
              </a:solidFill>
              <a:round/>
              <a:headEnd/>
              <a:tailEnd/>
            </a:ln>
            <a:effectLst/>
          </p:spPr>
          <p:txBody>
            <a:bodyPr wrap="none" anchor="ctr"/>
            <a:lstStyle/>
            <a:p>
              <a:endParaRPr lang="en-US"/>
            </a:p>
          </p:txBody>
        </p:sp>
        <p:sp>
          <p:nvSpPr>
            <p:cNvPr id="80909" name="Oval 13"/>
            <p:cNvSpPr>
              <a:spLocks noChangeArrowheads="1"/>
            </p:cNvSpPr>
            <p:nvPr/>
          </p:nvSpPr>
          <p:spPr bwMode="auto">
            <a:xfrm>
              <a:off x="3744" y="1296"/>
              <a:ext cx="720" cy="720"/>
            </a:xfrm>
            <a:prstGeom prst="ellipse">
              <a:avLst/>
            </a:prstGeom>
            <a:noFill/>
            <a:ln w="9525">
              <a:solidFill>
                <a:schemeClr val="tx1"/>
              </a:solidFill>
              <a:round/>
              <a:headEnd/>
              <a:tailEnd/>
            </a:ln>
            <a:effectLst/>
          </p:spPr>
          <p:txBody>
            <a:bodyPr wrap="none" anchor="ctr"/>
            <a:lstStyle/>
            <a:p>
              <a:endParaRPr lang="en-US"/>
            </a:p>
          </p:txBody>
        </p:sp>
        <p:sp>
          <p:nvSpPr>
            <p:cNvPr id="80910" name="Oval 14"/>
            <p:cNvSpPr>
              <a:spLocks noChangeArrowheads="1"/>
            </p:cNvSpPr>
            <p:nvPr/>
          </p:nvSpPr>
          <p:spPr bwMode="auto">
            <a:xfrm>
              <a:off x="3552" y="1104"/>
              <a:ext cx="1104" cy="1104"/>
            </a:xfrm>
            <a:prstGeom prst="ellipse">
              <a:avLst/>
            </a:prstGeom>
            <a:noFill/>
            <a:ln w="9525">
              <a:solidFill>
                <a:schemeClr val="tx1"/>
              </a:solidFill>
              <a:round/>
              <a:headEnd/>
              <a:tailEnd/>
            </a:ln>
            <a:effectLst/>
          </p:spPr>
          <p:txBody>
            <a:bodyPr wrap="none" anchor="ctr"/>
            <a:lstStyle/>
            <a:p>
              <a:endParaRPr lang="en-US"/>
            </a:p>
          </p:txBody>
        </p:sp>
      </p:grpSp>
      <p:grpSp>
        <p:nvGrpSpPr>
          <p:cNvPr id="5" name="Group 15"/>
          <p:cNvGrpSpPr>
            <a:grpSpLocks/>
          </p:cNvGrpSpPr>
          <p:nvPr/>
        </p:nvGrpSpPr>
        <p:grpSpPr bwMode="auto">
          <a:xfrm>
            <a:off x="1219200" y="4191000"/>
            <a:ext cx="1752600" cy="1752600"/>
            <a:chOff x="3552" y="1104"/>
            <a:chExt cx="1104" cy="1104"/>
          </a:xfrm>
        </p:grpSpPr>
        <p:sp>
          <p:nvSpPr>
            <p:cNvPr id="80912" name="Oval 16"/>
            <p:cNvSpPr>
              <a:spLocks noChangeArrowheads="1"/>
            </p:cNvSpPr>
            <p:nvPr/>
          </p:nvSpPr>
          <p:spPr bwMode="auto">
            <a:xfrm>
              <a:off x="3936" y="1488"/>
              <a:ext cx="336" cy="336"/>
            </a:xfrm>
            <a:prstGeom prst="ellipse">
              <a:avLst/>
            </a:prstGeom>
            <a:noFill/>
            <a:ln w="9525">
              <a:solidFill>
                <a:schemeClr val="tx1"/>
              </a:solidFill>
              <a:round/>
              <a:headEnd/>
              <a:tailEnd/>
            </a:ln>
            <a:effectLst/>
          </p:spPr>
          <p:txBody>
            <a:bodyPr wrap="none" anchor="ctr"/>
            <a:lstStyle/>
            <a:p>
              <a:endParaRPr lang="en-US"/>
            </a:p>
          </p:txBody>
        </p:sp>
        <p:sp>
          <p:nvSpPr>
            <p:cNvPr id="80913" name="Oval 17"/>
            <p:cNvSpPr>
              <a:spLocks noChangeArrowheads="1"/>
            </p:cNvSpPr>
            <p:nvPr/>
          </p:nvSpPr>
          <p:spPr bwMode="auto">
            <a:xfrm>
              <a:off x="3744" y="1296"/>
              <a:ext cx="720" cy="720"/>
            </a:xfrm>
            <a:prstGeom prst="ellipse">
              <a:avLst/>
            </a:prstGeom>
            <a:noFill/>
            <a:ln w="9525">
              <a:solidFill>
                <a:schemeClr val="tx1"/>
              </a:solidFill>
              <a:round/>
              <a:headEnd/>
              <a:tailEnd/>
            </a:ln>
            <a:effectLst/>
          </p:spPr>
          <p:txBody>
            <a:bodyPr wrap="none" anchor="ctr"/>
            <a:lstStyle/>
            <a:p>
              <a:endParaRPr lang="en-US"/>
            </a:p>
          </p:txBody>
        </p:sp>
        <p:sp>
          <p:nvSpPr>
            <p:cNvPr id="80914" name="Oval 18"/>
            <p:cNvSpPr>
              <a:spLocks noChangeArrowheads="1"/>
            </p:cNvSpPr>
            <p:nvPr/>
          </p:nvSpPr>
          <p:spPr bwMode="auto">
            <a:xfrm>
              <a:off x="3552" y="1104"/>
              <a:ext cx="1104" cy="1104"/>
            </a:xfrm>
            <a:prstGeom prst="ellipse">
              <a:avLst/>
            </a:prstGeom>
            <a:noFill/>
            <a:ln w="9525">
              <a:solidFill>
                <a:schemeClr val="tx1"/>
              </a:solidFill>
              <a:round/>
              <a:headEnd/>
              <a:tailEnd/>
            </a:ln>
            <a:effectLst/>
          </p:spPr>
          <p:txBody>
            <a:bodyPr wrap="none" anchor="ctr"/>
            <a:lstStyle/>
            <a:p>
              <a:endParaRPr lang="en-US"/>
            </a:p>
          </p:txBody>
        </p:sp>
      </p:grpSp>
      <p:sp>
        <p:nvSpPr>
          <p:cNvPr id="80915" name="Text Box 19"/>
          <p:cNvSpPr txBox="1">
            <a:spLocks noChangeArrowheads="1"/>
          </p:cNvSpPr>
          <p:nvPr/>
        </p:nvSpPr>
        <p:spPr bwMode="auto">
          <a:xfrm>
            <a:off x="5795963" y="3519488"/>
            <a:ext cx="2128837" cy="366712"/>
          </a:xfrm>
          <a:prstGeom prst="rect">
            <a:avLst/>
          </a:prstGeom>
          <a:noFill/>
          <a:ln w="9525">
            <a:noFill/>
            <a:miter lim="800000"/>
            <a:headEnd/>
            <a:tailEnd/>
          </a:ln>
          <a:effectLst/>
        </p:spPr>
        <p:txBody>
          <a:bodyPr wrap="none">
            <a:spAutoFit/>
          </a:bodyPr>
          <a:lstStyle/>
          <a:p>
            <a:r>
              <a:rPr lang="fa-IR"/>
              <a:t>قابل اعتماد، اما فاقد اعتبار</a:t>
            </a:r>
            <a:endParaRPr lang="en-US"/>
          </a:p>
        </p:txBody>
      </p:sp>
      <p:sp>
        <p:nvSpPr>
          <p:cNvPr id="80916" name="Text Box 20"/>
          <p:cNvSpPr txBox="1">
            <a:spLocks noChangeArrowheads="1"/>
          </p:cNvSpPr>
          <p:nvPr/>
        </p:nvSpPr>
        <p:spPr bwMode="auto">
          <a:xfrm>
            <a:off x="1035050" y="3429000"/>
            <a:ext cx="2012950" cy="366713"/>
          </a:xfrm>
          <a:prstGeom prst="rect">
            <a:avLst/>
          </a:prstGeom>
          <a:noFill/>
          <a:ln w="9525">
            <a:noFill/>
            <a:miter lim="800000"/>
            <a:headEnd/>
            <a:tailEnd/>
          </a:ln>
          <a:effectLst/>
        </p:spPr>
        <p:txBody>
          <a:bodyPr>
            <a:spAutoFit/>
          </a:bodyPr>
          <a:lstStyle/>
          <a:p>
            <a:r>
              <a:rPr lang="fa-IR"/>
              <a:t>فاقد اعتبار و فاقد اعتماد</a:t>
            </a:r>
            <a:endParaRPr lang="en-US"/>
          </a:p>
        </p:txBody>
      </p:sp>
      <p:sp>
        <p:nvSpPr>
          <p:cNvPr id="80917" name="Text Box 21"/>
          <p:cNvSpPr txBox="1">
            <a:spLocks noChangeArrowheads="1"/>
          </p:cNvSpPr>
          <p:nvPr/>
        </p:nvSpPr>
        <p:spPr bwMode="auto">
          <a:xfrm>
            <a:off x="6096000" y="6096000"/>
            <a:ext cx="1606550" cy="366713"/>
          </a:xfrm>
          <a:prstGeom prst="rect">
            <a:avLst/>
          </a:prstGeom>
          <a:noFill/>
          <a:ln w="9525">
            <a:noFill/>
            <a:miter lim="800000"/>
            <a:headEnd/>
            <a:tailEnd/>
          </a:ln>
          <a:effectLst/>
        </p:spPr>
        <p:txBody>
          <a:bodyPr wrap="none">
            <a:spAutoFit/>
          </a:bodyPr>
          <a:lstStyle/>
          <a:p>
            <a:r>
              <a:rPr lang="fa-IR"/>
              <a:t>معتبر و قابل اعتماد</a:t>
            </a:r>
            <a:endParaRPr lang="en-US"/>
          </a:p>
        </p:txBody>
      </p:sp>
      <p:sp>
        <p:nvSpPr>
          <p:cNvPr id="80918" name="Text Box 22"/>
          <p:cNvSpPr txBox="1">
            <a:spLocks noChangeArrowheads="1"/>
          </p:cNvSpPr>
          <p:nvPr/>
        </p:nvSpPr>
        <p:spPr bwMode="auto">
          <a:xfrm>
            <a:off x="714375" y="6096000"/>
            <a:ext cx="2481263" cy="366713"/>
          </a:xfrm>
          <a:prstGeom prst="rect">
            <a:avLst/>
          </a:prstGeom>
          <a:noFill/>
          <a:ln w="9525">
            <a:noFill/>
            <a:miter lim="800000"/>
            <a:headEnd/>
            <a:tailEnd/>
          </a:ln>
          <a:effectLst/>
        </p:spPr>
        <p:txBody>
          <a:bodyPr wrap="none">
            <a:spAutoFit/>
          </a:bodyPr>
          <a:lstStyle/>
          <a:p>
            <a:r>
              <a:rPr lang="fa-IR"/>
              <a:t>تقریبا معتبر اما فاقد اعتماد زیاد</a:t>
            </a:r>
            <a:endParaRPr lang="en-US"/>
          </a:p>
        </p:txBody>
      </p:sp>
      <p:sp>
        <p:nvSpPr>
          <p:cNvPr id="80919" name="Text Box 23"/>
          <p:cNvSpPr txBox="1">
            <a:spLocks noChangeArrowheads="1"/>
          </p:cNvSpPr>
          <p:nvPr/>
        </p:nvSpPr>
        <p:spPr bwMode="auto">
          <a:xfrm>
            <a:off x="2286000" y="1981200"/>
            <a:ext cx="304800" cy="366713"/>
          </a:xfrm>
          <a:prstGeom prst="rect">
            <a:avLst/>
          </a:prstGeom>
          <a:noFill/>
          <a:ln w="9525">
            <a:noFill/>
            <a:miter lim="800000"/>
            <a:headEnd/>
            <a:tailEnd/>
          </a:ln>
          <a:effectLst/>
        </p:spPr>
        <p:txBody>
          <a:bodyPr>
            <a:spAutoFit/>
          </a:bodyPr>
          <a:lstStyle/>
          <a:p>
            <a:r>
              <a:rPr lang="fa-IR"/>
              <a:t>.</a:t>
            </a:r>
            <a:endParaRPr lang="en-US"/>
          </a:p>
        </p:txBody>
      </p:sp>
      <p:sp>
        <p:nvSpPr>
          <p:cNvPr id="80920" name="Text Box 24"/>
          <p:cNvSpPr txBox="1">
            <a:spLocks noChangeArrowheads="1"/>
          </p:cNvSpPr>
          <p:nvPr/>
        </p:nvSpPr>
        <p:spPr bwMode="auto">
          <a:xfrm>
            <a:off x="2286000" y="2362200"/>
            <a:ext cx="304800" cy="366713"/>
          </a:xfrm>
          <a:prstGeom prst="rect">
            <a:avLst/>
          </a:prstGeom>
          <a:noFill/>
          <a:ln w="9525">
            <a:noFill/>
            <a:miter lim="800000"/>
            <a:headEnd/>
            <a:tailEnd/>
          </a:ln>
          <a:effectLst/>
        </p:spPr>
        <p:txBody>
          <a:bodyPr>
            <a:spAutoFit/>
          </a:bodyPr>
          <a:lstStyle/>
          <a:p>
            <a:r>
              <a:rPr lang="fa-IR"/>
              <a:t>.</a:t>
            </a:r>
            <a:endParaRPr lang="en-US"/>
          </a:p>
        </p:txBody>
      </p:sp>
      <p:sp>
        <p:nvSpPr>
          <p:cNvPr id="80921" name="Text Box 25"/>
          <p:cNvSpPr txBox="1">
            <a:spLocks noChangeArrowheads="1"/>
          </p:cNvSpPr>
          <p:nvPr/>
        </p:nvSpPr>
        <p:spPr bwMode="auto">
          <a:xfrm>
            <a:off x="1828800" y="1752600"/>
            <a:ext cx="271463" cy="366713"/>
          </a:xfrm>
          <a:prstGeom prst="rect">
            <a:avLst/>
          </a:prstGeom>
          <a:noFill/>
          <a:ln w="9525">
            <a:noFill/>
            <a:miter lim="800000"/>
            <a:headEnd/>
            <a:tailEnd/>
          </a:ln>
          <a:effectLst/>
        </p:spPr>
        <p:txBody>
          <a:bodyPr>
            <a:spAutoFit/>
          </a:bodyPr>
          <a:lstStyle/>
          <a:p>
            <a:r>
              <a:rPr lang="fa-IR"/>
              <a:t>.</a:t>
            </a:r>
            <a:endParaRPr lang="en-US"/>
          </a:p>
        </p:txBody>
      </p:sp>
      <p:sp>
        <p:nvSpPr>
          <p:cNvPr id="80922" name="Text Box 26"/>
          <p:cNvSpPr txBox="1">
            <a:spLocks noChangeArrowheads="1"/>
          </p:cNvSpPr>
          <p:nvPr/>
        </p:nvSpPr>
        <p:spPr bwMode="auto">
          <a:xfrm>
            <a:off x="1524000" y="2133600"/>
            <a:ext cx="269875" cy="366713"/>
          </a:xfrm>
          <a:prstGeom prst="rect">
            <a:avLst/>
          </a:prstGeom>
          <a:noFill/>
          <a:ln w="9525">
            <a:noFill/>
            <a:miter lim="800000"/>
            <a:headEnd/>
            <a:tailEnd/>
          </a:ln>
          <a:effectLst/>
        </p:spPr>
        <p:txBody>
          <a:bodyPr>
            <a:spAutoFit/>
          </a:bodyPr>
          <a:lstStyle/>
          <a:p>
            <a:r>
              <a:rPr lang="fa-IR"/>
              <a:t>.</a:t>
            </a:r>
            <a:endParaRPr lang="en-US"/>
          </a:p>
        </p:txBody>
      </p:sp>
      <p:sp>
        <p:nvSpPr>
          <p:cNvPr id="80923" name="Text Box 27"/>
          <p:cNvSpPr txBox="1">
            <a:spLocks noChangeArrowheads="1"/>
          </p:cNvSpPr>
          <p:nvPr/>
        </p:nvSpPr>
        <p:spPr bwMode="auto">
          <a:xfrm>
            <a:off x="2057400" y="1447800"/>
            <a:ext cx="271463" cy="366713"/>
          </a:xfrm>
          <a:prstGeom prst="rect">
            <a:avLst/>
          </a:prstGeom>
          <a:noFill/>
          <a:ln w="9525">
            <a:noFill/>
            <a:miter lim="800000"/>
            <a:headEnd/>
            <a:tailEnd/>
          </a:ln>
          <a:effectLst/>
        </p:spPr>
        <p:txBody>
          <a:bodyPr>
            <a:spAutoFit/>
          </a:bodyPr>
          <a:lstStyle/>
          <a:p>
            <a:r>
              <a:rPr lang="fa-IR"/>
              <a:t>.</a:t>
            </a:r>
            <a:endParaRPr lang="en-US"/>
          </a:p>
        </p:txBody>
      </p:sp>
      <p:sp>
        <p:nvSpPr>
          <p:cNvPr id="80924" name="Text Box 28"/>
          <p:cNvSpPr txBox="1">
            <a:spLocks noChangeArrowheads="1"/>
          </p:cNvSpPr>
          <p:nvPr/>
        </p:nvSpPr>
        <p:spPr bwMode="auto">
          <a:xfrm>
            <a:off x="1371600" y="1752600"/>
            <a:ext cx="269875" cy="366713"/>
          </a:xfrm>
          <a:prstGeom prst="rect">
            <a:avLst/>
          </a:prstGeom>
          <a:noFill/>
          <a:ln w="9525">
            <a:noFill/>
            <a:miter lim="800000"/>
            <a:headEnd/>
            <a:tailEnd/>
          </a:ln>
          <a:effectLst/>
        </p:spPr>
        <p:txBody>
          <a:bodyPr>
            <a:spAutoFit/>
          </a:bodyPr>
          <a:lstStyle/>
          <a:p>
            <a:r>
              <a:rPr lang="fa-IR"/>
              <a:t>.</a:t>
            </a:r>
            <a:endParaRPr lang="en-US"/>
          </a:p>
        </p:txBody>
      </p:sp>
      <p:sp>
        <p:nvSpPr>
          <p:cNvPr id="80925" name="Text Box 29"/>
          <p:cNvSpPr txBox="1">
            <a:spLocks noChangeArrowheads="1"/>
          </p:cNvSpPr>
          <p:nvPr/>
        </p:nvSpPr>
        <p:spPr bwMode="auto">
          <a:xfrm>
            <a:off x="1981200" y="2590800"/>
            <a:ext cx="271463" cy="366713"/>
          </a:xfrm>
          <a:prstGeom prst="rect">
            <a:avLst/>
          </a:prstGeom>
          <a:noFill/>
          <a:ln w="9525">
            <a:noFill/>
            <a:miter lim="800000"/>
            <a:headEnd/>
            <a:tailEnd/>
          </a:ln>
          <a:effectLst/>
        </p:spPr>
        <p:txBody>
          <a:bodyPr>
            <a:spAutoFit/>
          </a:bodyPr>
          <a:lstStyle/>
          <a:p>
            <a:r>
              <a:rPr lang="fa-IR"/>
              <a:t>.</a:t>
            </a:r>
            <a:endParaRPr lang="en-US"/>
          </a:p>
        </p:txBody>
      </p:sp>
      <p:sp>
        <p:nvSpPr>
          <p:cNvPr id="80926" name="Text Box 30"/>
          <p:cNvSpPr txBox="1">
            <a:spLocks noChangeArrowheads="1"/>
          </p:cNvSpPr>
          <p:nvPr/>
        </p:nvSpPr>
        <p:spPr bwMode="auto">
          <a:xfrm>
            <a:off x="1254125" y="2286000"/>
            <a:ext cx="269875" cy="366713"/>
          </a:xfrm>
          <a:prstGeom prst="rect">
            <a:avLst/>
          </a:prstGeom>
          <a:noFill/>
          <a:ln w="9525">
            <a:noFill/>
            <a:miter lim="800000"/>
            <a:headEnd/>
            <a:tailEnd/>
          </a:ln>
          <a:effectLst/>
        </p:spPr>
        <p:txBody>
          <a:bodyPr>
            <a:spAutoFit/>
          </a:bodyPr>
          <a:lstStyle/>
          <a:p>
            <a:r>
              <a:rPr lang="fa-IR"/>
              <a:t>.</a:t>
            </a:r>
            <a:endParaRPr lang="en-US"/>
          </a:p>
        </p:txBody>
      </p:sp>
      <p:sp>
        <p:nvSpPr>
          <p:cNvPr id="80927" name="Text Box 31"/>
          <p:cNvSpPr txBox="1">
            <a:spLocks noChangeArrowheads="1"/>
          </p:cNvSpPr>
          <p:nvPr/>
        </p:nvSpPr>
        <p:spPr bwMode="auto">
          <a:xfrm>
            <a:off x="1600200" y="2743200"/>
            <a:ext cx="269875" cy="366713"/>
          </a:xfrm>
          <a:prstGeom prst="rect">
            <a:avLst/>
          </a:prstGeom>
          <a:noFill/>
          <a:ln w="9525">
            <a:noFill/>
            <a:miter lim="800000"/>
            <a:headEnd/>
            <a:tailEnd/>
          </a:ln>
          <a:effectLst/>
        </p:spPr>
        <p:txBody>
          <a:bodyPr>
            <a:spAutoFit/>
          </a:bodyPr>
          <a:lstStyle/>
          <a:p>
            <a:r>
              <a:rPr lang="fa-IR"/>
              <a:t>.</a:t>
            </a:r>
            <a:endParaRPr lang="en-US"/>
          </a:p>
        </p:txBody>
      </p:sp>
      <p:grpSp>
        <p:nvGrpSpPr>
          <p:cNvPr id="6" name="Group 32"/>
          <p:cNvGrpSpPr>
            <a:grpSpLocks/>
          </p:cNvGrpSpPr>
          <p:nvPr/>
        </p:nvGrpSpPr>
        <p:grpSpPr bwMode="auto">
          <a:xfrm>
            <a:off x="6553200" y="4675188"/>
            <a:ext cx="609600" cy="658812"/>
            <a:chOff x="2640" y="1824"/>
            <a:chExt cx="432" cy="542"/>
          </a:xfrm>
        </p:grpSpPr>
        <p:sp>
          <p:nvSpPr>
            <p:cNvPr id="80929" name="Text Box 33"/>
            <p:cNvSpPr txBox="1">
              <a:spLocks noChangeArrowheads="1"/>
            </p:cNvSpPr>
            <p:nvPr/>
          </p:nvSpPr>
          <p:spPr bwMode="auto">
            <a:xfrm>
              <a:off x="2880" y="1896"/>
              <a:ext cx="192" cy="302"/>
            </a:xfrm>
            <a:prstGeom prst="rect">
              <a:avLst/>
            </a:prstGeom>
            <a:noFill/>
            <a:ln w="9525">
              <a:noFill/>
              <a:miter lim="800000"/>
              <a:headEnd/>
              <a:tailEnd/>
            </a:ln>
            <a:effectLst/>
          </p:spPr>
          <p:txBody>
            <a:bodyPr>
              <a:spAutoFit/>
            </a:bodyPr>
            <a:lstStyle/>
            <a:p>
              <a:r>
                <a:rPr lang="fa-IR"/>
                <a:t>.</a:t>
              </a:r>
              <a:endParaRPr lang="en-US"/>
            </a:p>
          </p:txBody>
        </p:sp>
        <p:sp>
          <p:nvSpPr>
            <p:cNvPr id="80930" name="Text Box 34"/>
            <p:cNvSpPr txBox="1">
              <a:spLocks noChangeArrowheads="1"/>
            </p:cNvSpPr>
            <p:nvPr/>
          </p:nvSpPr>
          <p:spPr bwMode="auto">
            <a:xfrm>
              <a:off x="2688" y="1824"/>
              <a:ext cx="192" cy="302"/>
            </a:xfrm>
            <a:prstGeom prst="rect">
              <a:avLst/>
            </a:prstGeom>
            <a:noFill/>
            <a:ln w="9525">
              <a:noFill/>
              <a:miter lim="800000"/>
              <a:headEnd/>
              <a:tailEnd/>
            </a:ln>
            <a:effectLst/>
          </p:spPr>
          <p:txBody>
            <a:bodyPr>
              <a:spAutoFit/>
            </a:bodyPr>
            <a:lstStyle/>
            <a:p>
              <a:r>
                <a:rPr lang="fa-IR"/>
                <a:t>.</a:t>
              </a:r>
              <a:endParaRPr lang="en-US"/>
            </a:p>
          </p:txBody>
        </p:sp>
        <p:sp>
          <p:nvSpPr>
            <p:cNvPr id="80931" name="Text Box 35"/>
            <p:cNvSpPr txBox="1">
              <a:spLocks noChangeArrowheads="1"/>
            </p:cNvSpPr>
            <p:nvPr/>
          </p:nvSpPr>
          <p:spPr bwMode="auto">
            <a:xfrm>
              <a:off x="2736" y="1969"/>
              <a:ext cx="192" cy="302"/>
            </a:xfrm>
            <a:prstGeom prst="rect">
              <a:avLst/>
            </a:prstGeom>
            <a:noFill/>
            <a:ln w="9525">
              <a:noFill/>
              <a:miter lim="800000"/>
              <a:headEnd/>
              <a:tailEnd/>
            </a:ln>
            <a:effectLst/>
          </p:spPr>
          <p:txBody>
            <a:bodyPr>
              <a:spAutoFit/>
            </a:bodyPr>
            <a:lstStyle/>
            <a:p>
              <a:r>
                <a:rPr lang="fa-IR"/>
                <a:t>.</a:t>
              </a:r>
              <a:endParaRPr lang="en-US"/>
            </a:p>
          </p:txBody>
        </p:sp>
        <p:sp>
          <p:nvSpPr>
            <p:cNvPr id="80932" name="Text Box 36"/>
            <p:cNvSpPr txBox="1">
              <a:spLocks noChangeArrowheads="1"/>
            </p:cNvSpPr>
            <p:nvPr/>
          </p:nvSpPr>
          <p:spPr bwMode="auto">
            <a:xfrm>
              <a:off x="2832" y="2064"/>
              <a:ext cx="192" cy="302"/>
            </a:xfrm>
            <a:prstGeom prst="rect">
              <a:avLst/>
            </a:prstGeom>
            <a:noFill/>
            <a:ln w="9525">
              <a:noFill/>
              <a:miter lim="800000"/>
              <a:headEnd/>
              <a:tailEnd/>
            </a:ln>
            <a:effectLst/>
          </p:spPr>
          <p:txBody>
            <a:bodyPr>
              <a:spAutoFit/>
            </a:bodyPr>
            <a:lstStyle/>
            <a:p>
              <a:r>
                <a:rPr lang="fa-IR"/>
                <a:t>.</a:t>
              </a:r>
              <a:endParaRPr lang="en-US"/>
            </a:p>
          </p:txBody>
        </p:sp>
        <p:sp>
          <p:nvSpPr>
            <p:cNvPr id="80933" name="Text Box 37"/>
            <p:cNvSpPr txBox="1">
              <a:spLocks noChangeArrowheads="1"/>
            </p:cNvSpPr>
            <p:nvPr/>
          </p:nvSpPr>
          <p:spPr bwMode="auto">
            <a:xfrm>
              <a:off x="2640" y="1969"/>
              <a:ext cx="192" cy="302"/>
            </a:xfrm>
            <a:prstGeom prst="rect">
              <a:avLst/>
            </a:prstGeom>
            <a:noFill/>
            <a:ln w="9525">
              <a:noFill/>
              <a:miter lim="800000"/>
              <a:headEnd/>
              <a:tailEnd/>
            </a:ln>
            <a:effectLst/>
          </p:spPr>
          <p:txBody>
            <a:bodyPr>
              <a:spAutoFit/>
            </a:bodyPr>
            <a:lstStyle/>
            <a:p>
              <a:r>
                <a:rPr lang="fa-IR"/>
                <a:t>.</a:t>
              </a:r>
              <a:endParaRPr lang="en-US"/>
            </a:p>
          </p:txBody>
        </p:sp>
        <p:sp>
          <p:nvSpPr>
            <p:cNvPr id="80934" name="Text Box 38"/>
            <p:cNvSpPr txBox="1">
              <a:spLocks noChangeArrowheads="1"/>
            </p:cNvSpPr>
            <p:nvPr/>
          </p:nvSpPr>
          <p:spPr bwMode="auto">
            <a:xfrm>
              <a:off x="2832" y="1977"/>
              <a:ext cx="192" cy="301"/>
            </a:xfrm>
            <a:prstGeom prst="rect">
              <a:avLst/>
            </a:prstGeom>
            <a:noFill/>
            <a:ln w="9525">
              <a:noFill/>
              <a:miter lim="800000"/>
              <a:headEnd/>
              <a:tailEnd/>
            </a:ln>
            <a:effectLst/>
          </p:spPr>
          <p:txBody>
            <a:bodyPr>
              <a:spAutoFit/>
            </a:bodyPr>
            <a:lstStyle/>
            <a:p>
              <a:r>
                <a:rPr lang="fa-IR"/>
                <a:t>.</a:t>
              </a:r>
              <a:endParaRPr lang="en-US"/>
            </a:p>
          </p:txBody>
        </p:sp>
        <p:sp>
          <p:nvSpPr>
            <p:cNvPr id="80935" name="Text Box 39"/>
            <p:cNvSpPr txBox="1">
              <a:spLocks noChangeArrowheads="1"/>
            </p:cNvSpPr>
            <p:nvPr/>
          </p:nvSpPr>
          <p:spPr bwMode="auto">
            <a:xfrm>
              <a:off x="2688" y="2064"/>
              <a:ext cx="192" cy="302"/>
            </a:xfrm>
            <a:prstGeom prst="rect">
              <a:avLst/>
            </a:prstGeom>
            <a:noFill/>
            <a:ln w="9525">
              <a:noFill/>
              <a:miter lim="800000"/>
              <a:headEnd/>
              <a:tailEnd/>
            </a:ln>
            <a:effectLst/>
          </p:spPr>
          <p:txBody>
            <a:bodyPr>
              <a:spAutoFit/>
            </a:bodyPr>
            <a:lstStyle/>
            <a:p>
              <a:r>
                <a:rPr lang="fa-IR"/>
                <a:t>.</a:t>
              </a:r>
              <a:endParaRPr lang="en-US"/>
            </a:p>
          </p:txBody>
        </p:sp>
      </p:grpSp>
      <p:grpSp>
        <p:nvGrpSpPr>
          <p:cNvPr id="7" name="Group 40"/>
          <p:cNvGrpSpPr>
            <a:grpSpLocks/>
          </p:cNvGrpSpPr>
          <p:nvPr/>
        </p:nvGrpSpPr>
        <p:grpSpPr bwMode="auto">
          <a:xfrm>
            <a:off x="7010400" y="2133600"/>
            <a:ext cx="609600" cy="658813"/>
            <a:chOff x="2640" y="1824"/>
            <a:chExt cx="432" cy="542"/>
          </a:xfrm>
        </p:grpSpPr>
        <p:sp>
          <p:nvSpPr>
            <p:cNvPr id="80937" name="Text Box 41"/>
            <p:cNvSpPr txBox="1">
              <a:spLocks noChangeArrowheads="1"/>
            </p:cNvSpPr>
            <p:nvPr/>
          </p:nvSpPr>
          <p:spPr bwMode="auto">
            <a:xfrm>
              <a:off x="2880" y="1896"/>
              <a:ext cx="192" cy="302"/>
            </a:xfrm>
            <a:prstGeom prst="rect">
              <a:avLst/>
            </a:prstGeom>
            <a:noFill/>
            <a:ln w="9525">
              <a:noFill/>
              <a:miter lim="800000"/>
              <a:headEnd/>
              <a:tailEnd/>
            </a:ln>
            <a:effectLst/>
          </p:spPr>
          <p:txBody>
            <a:bodyPr>
              <a:spAutoFit/>
            </a:bodyPr>
            <a:lstStyle/>
            <a:p>
              <a:r>
                <a:rPr lang="fa-IR"/>
                <a:t>.</a:t>
              </a:r>
              <a:endParaRPr lang="en-US"/>
            </a:p>
          </p:txBody>
        </p:sp>
        <p:sp>
          <p:nvSpPr>
            <p:cNvPr id="80938" name="Text Box 42"/>
            <p:cNvSpPr txBox="1">
              <a:spLocks noChangeArrowheads="1"/>
            </p:cNvSpPr>
            <p:nvPr/>
          </p:nvSpPr>
          <p:spPr bwMode="auto">
            <a:xfrm>
              <a:off x="2688" y="1824"/>
              <a:ext cx="192" cy="302"/>
            </a:xfrm>
            <a:prstGeom prst="rect">
              <a:avLst/>
            </a:prstGeom>
            <a:noFill/>
            <a:ln w="9525">
              <a:noFill/>
              <a:miter lim="800000"/>
              <a:headEnd/>
              <a:tailEnd/>
            </a:ln>
            <a:effectLst/>
          </p:spPr>
          <p:txBody>
            <a:bodyPr>
              <a:spAutoFit/>
            </a:bodyPr>
            <a:lstStyle/>
            <a:p>
              <a:r>
                <a:rPr lang="fa-IR"/>
                <a:t>.</a:t>
              </a:r>
              <a:endParaRPr lang="en-US"/>
            </a:p>
          </p:txBody>
        </p:sp>
        <p:sp>
          <p:nvSpPr>
            <p:cNvPr id="80939" name="Text Box 43"/>
            <p:cNvSpPr txBox="1">
              <a:spLocks noChangeArrowheads="1"/>
            </p:cNvSpPr>
            <p:nvPr/>
          </p:nvSpPr>
          <p:spPr bwMode="auto">
            <a:xfrm>
              <a:off x="2736" y="1969"/>
              <a:ext cx="192" cy="302"/>
            </a:xfrm>
            <a:prstGeom prst="rect">
              <a:avLst/>
            </a:prstGeom>
            <a:noFill/>
            <a:ln w="9525">
              <a:noFill/>
              <a:miter lim="800000"/>
              <a:headEnd/>
              <a:tailEnd/>
            </a:ln>
            <a:effectLst/>
          </p:spPr>
          <p:txBody>
            <a:bodyPr>
              <a:spAutoFit/>
            </a:bodyPr>
            <a:lstStyle/>
            <a:p>
              <a:r>
                <a:rPr lang="fa-IR"/>
                <a:t>.</a:t>
              </a:r>
              <a:endParaRPr lang="en-US"/>
            </a:p>
          </p:txBody>
        </p:sp>
        <p:sp>
          <p:nvSpPr>
            <p:cNvPr id="80940" name="Text Box 44"/>
            <p:cNvSpPr txBox="1">
              <a:spLocks noChangeArrowheads="1"/>
            </p:cNvSpPr>
            <p:nvPr/>
          </p:nvSpPr>
          <p:spPr bwMode="auto">
            <a:xfrm>
              <a:off x="2832" y="2064"/>
              <a:ext cx="192" cy="302"/>
            </a:xfrm>
            <a:prstGeom prst="rect">
              <a:avLst/>
            </a:prstGeom>
            <a:noFill/>
            <a:ln w="9525">
              <a:noFill/>
              <a:miter lim="800000"/>
              <a:headEnd/>
              <a:tailEnd/>
            </a:ln>
            <a:effectLst/>
          </p:spPr>
          <p:txBody>
            <a:bodyPr>
              <a:spAutoFit/>
            </a:bodyPr>
            <a:lstStyle/>
            <a:p>
              <a:r>
                <a:rPr lang="fa-IR"/>
                <a:t>.</a:t>
              </a:r>
              <a:endParaRPr lang="en-US"/>
            </a:p>
          </p:txBody>
        </p:sp>
        <p:sp>
          <p:nvSpPr>
            <p:cNvPr id="80941" name="Text Box 45"/>
            <p:cNvSpPr txBox="1">
              <a:spLocks noChangeArrowheads="1"/>
            </p:cNvSpPr>
            <p:nvPr/>
          </p:nvSpPr>
          <p:spPr bwMode="auto">
            <a:xfrm>
              <a:off x="2640" y="1969"/>
              <a:ext cx="192" cy="302"/>
            </a:xfrm>
            <a:prstGeom prst="rect">
              <a:avLst/>
            </a:prstGeom>
            <a:noFill/>
            <a:ln w="9525">
              <a:noFill/>
              <a:miter lim="800000"/>
              <a:headEnd/>
              <a:tailEnd/>
            </a:ln>
            <a:effectLst/>
          </p:spPr>
          <p:txBody>
            <a:bodyPr>
              <a:spAutoFit/>
            </a:bodyPr>
            <a:lstStyle/>
            <a:p>
              <a:r>
                <a:rPr lang="fa-IR"/>
                <a:t>.</a:t>
              </a:r>
              <a:endParaRPr lang="en-US"/>
            </a:p>
          </p:txBody>
        </p:sp>
        <p:sp>
          <p:nvSpPr>
            <p:cNvPr id="80942" name="Text Box 46"/>
            <p:cNvSpPr txBox="1">
              <a:spLocks noChangeArrowheads="1"/>
            </p:cNvSpPr>
            <p:nvPr/>
          </p:nvSpPr>
          <p:spPr bwMode="auto">
            <a:xfrm>
              <a:off x="2832" y="1977"/>
              <a:ext cx="192" cy="301"/>
            </a:xfrm>
            <a:prstGeom prst="rect">
              <a:avLst/>
            </a:prstGeom>
            <a:noFill/>
            <a:ln w="9525">
              <a:noFill/>
              <a:miter lim="800000"/>
              <a:headEnd/>
              <a:tailEnd/>
            </a:ln>
            <a:effectLst/>
          </p:spPr>
          <p:txBody>
            <a:bodyPr>
              <a:spAutoFit/>
            </a:bodyPr>
            <a:lstStyle/>
            <a:p>
              <a:r>
                <a:rPr lang="fa-IR"/>
                <a:t>.</a:t>
              </a:r>
              <a:endParaRPr lang="en-US"/>
            </a:p>
          </p:txBody>
        </p:sp>
        <p:sp>
          <p:nvSpPr>
            <p:cNvPr id="80943" name="Text Box 47"/>
            <p:cNvSpPr txBox="1">
              <a:spLocks noChangeArrowheads="1"/>
            </p:cNvSpPr>
            <p:nvPr/>
          </p:nvSpPr>
          <p:spPr bwMode="auto">
            <a:xfrm>
              <a:off x="2688" y="2064"/>
              <a:ext cx="192" cy="302"/>
            </a:xfrm>
            <a:prstGeom prst="rect">
              <a:avLst/>
            </a:prstGeom>
            <a:noFill/>
            <a:ln w="9525">
              <a:noFill/>
              <a:miter lim="800000"/>
              <a:headEnd/>
              <a:tailEnd/>
            </a:ln>
            <a:effectLst/>
          </p:spPr>
          <p:txBody>
            <a:bodyPr>
              <a:spAutoFit/>
            </a:bodyPr>
            <a:lstStyle/>
            <a:p>
              <a:r>
                <a:rPr lang="fa-IR"/>
                <a:t>.</a:t>
              </a:r>
              <a:endParaRPr lang="en-US"/>
            </a:p>
          </p:txBody>
        </p:sp>
      </p:grpSp>
      <p:sp>
        <p:nvSpPr>
          <p:cNvPr id="80944" name="Text Box 48"/>
          <p:cNvSpPr txBox="1">
            <a:spLocks noChangeArrowheads="1"/>
          </p:cNvSpPr>
          <p:nvPr/>
        </p:nvSpPr>
        <p:spPr bwMode="auto">
          <a:xfrm>
            <a:off x="2151063" y="4587875"/>
            <a:ext cx="439737" cy="366713"/>
          </a:xfrm>
          <a:prstGeom prst="rect">
            <a:avLst/>
          </a:prstGeom>
          <a:noFill/>
          <a:ln w="9525">
            <a:noFill/>
            <a:miter lim="800000"/>
            <a:headEnd/>
            <a:tailEnd/>
          </a:ln>
          <a:effectLst/>
        </p:spPr>
        <p:txBody>
          <a:bodyPr>
            <a:spAutoFit/>
          </a:bodyPr>
          <a:lstStyle/>
          <a:p>
            <a:r>
              <a:rPr lang="fa-IR"/>
              <a:t>.</a:t>
            </a:r>
            <a:endParaRPr lang="en-US"/>
          </a:p>
        </p:txBody>
      </p:sp>
      <p:sp>
        <p:nvSpPr>
          <p:cNvPr id="80945" name="Text Box 49"/>
          <p:cNvSpPr txBox="1">
            <a:spLocks noChangeArrowheads="1"/>
          </p:cNvSpPr>
          <p:nvPr/>
        </p:nvSpPr>
        <p:spPr bwMode="auto">
          <a:xfrm>
            <a:off x="1709738" y="4419600"/>
            <a:ext cx="441325" cy="365125"/>
          </a:xfrm>
          <a:prstGeom prst="rect">
            <a:avLst/>
          </a:prstGeom>
          <a:noFill/>
          <a:ln w="9525">
            <a:noFill/>
            <a:miter lim="800000"/>
            <a:headEnd/>
            <a:tailEnd/>
          </a:ln>
          <a:effectLst/>
        </p:spPr>
        <p:txBody>
          <a:bodyPr>
            <a:spAutoFit/>
          </a:bodyPr>
          <a:lstStyle/>
          <a:p>
            <a:r>
              <a:rPr lang="fa-IR"/>
              <a:t>.</a:t>
            </a:r>
            <a:endParaRPr lang="en-US"/>
          </a:p>
        </p:txBody>
      </p:sp>
      <p:sp>
        <p:nvSpPr>
          <p:cNvPr id="80946" name="Text Box 50"/>
          <p:cNvSpPr txBox="1">
            <a:spLocks noChangeArrowheads="1"/>
          </p:cNvSpPr>
          <p:nvPr/>
        </p:nvSpPr>
        <p:spPr bwMode="auto">
          <a:xfrm>
            <a:off x="1820863" y="4759325"/>
            <a:ext cx="439737" cy="365125"/>
          </a:xfrm>
          <a:prstGeom prst="rect">
            <a:avLst/>
          </a:prstGeom>
          <a:noFill/>
          <a:ln w="9525">
            <a:noFill/>
            <a:miter lim="800000"/>
            <a:headEnd/>
            <a:tailEnd/>
          </a:ln>
          <a:effectLst/>
        </p:spPr>
        <p:txBody>
          <a:bodyPr>
            <a:spAutoFit/>
          </a:bodyPr>
          <a:lstStyle/>
          <a:p>
            <a:r>
              <a:rPr lang="fa-IR"/>
              <a:t>.</a:t>
            </a:r>
            <a:endParaRPr lang="en-US"/>
          </a:p>
        </p:txBody>
      </p:sp>
      <p:sp>
        <p:nvSpPr>
          <p:cNvPr id="80947" name="Text Box 51"/>
          <p:cNvSpPr txBox="1">
            <a:spLocks noChangeArrowheads="1"/>
          </p:cNvSpPr>
          <p:nvPr/>
        </p:nvSpPr>
        <p:spPr bwMode="auto">
          <a:xfrm>
            <a:off x="2039938" y="5041900"/>
            <a:ext cx="441325" cy="368300"/>
          </a:xfrm>
          <a:prstGeom prst="rect">
            <a:avLst/>
          </a:prstGeom>
          <a:noFill/>
          <a:ln w="9525">
            <a:noFill/>
            <a:miter lim="800000"/>
            <a:headEnd/>
            <a:tailEnd/>
          </a:ln>
          <a:effectLst/>
        </p:spPr>
        <p:txBody>
          <a:bodyPr>
            <a:spAutoFit/>
          </a:bodyPr>
          <a:lstStyle/>
          <a:p>
            <a:r>
              <a:rPr lang="fa-IR"/>
              <a:t>.</a:t>
            </a:r>
            <a:endParaRPr lang="en-US"/>
          </a:p>
        </p:txBody>
      </p:sp>
      <p:sp>
        <p:nvSpPr>
          <p:cNvPr id="80948" name="Text Box 52"/>
          <p:cNvSpPr txBox="1">
            <a:spLocks noChangeArrowheads="1"/>
          </p:cNvSpPr>
          <p:nvPr/>
        </p:nvSpPr>
        <p:spPr bwMode="auto">
          <a:xfrm>
            <a:off x="1981200" y="5181600"/>
            <a:ext cx="228600" cy="368300"/>
          </a:xfrm>
          <a:prstGeom prst="rect">
            <a:avLst/>
          </a:prstGeom>
          <a:noFill/>
          <a:ln w="9525">
            <a:noFill/>
            <a:miter lim="800000"/>
            <a:headEnd/>
            <a:tailEnd/>
          </a:ln>
          <a:effectLst/>
        </p:spPr>
        <p:txBody>
          <a:bodyPr>
            <a:spAutoFit/>
          </a:bodyPr>
          <a:lstStyle/>
          <a:p>
            <a:r>
              <a:rPr lang="fa-IR"/>
              <a:t>.</a:t>
            </a:r>
            <a:endParaRPr lang="en-US"/>
          </a:p>
        </p:txBody>
      </p:sp>
      <p:sp>
        <p:nvSpPr>
          <p:cNvPr id="80949" name="Text Box 53"/>
          <p:cNvSpPr txBox="1">
            <a:spLocks noChangeArrowheads="1"/>
          </p:cNvSpPr>
          <p:nvPr/>
        </p:nvSpPr>
        <p:spPr bwMode="auto">
          <a:xfrm>
            <a:off x="1371600" y="4660900"/>
            <a:ext cx="441325" cy="368300"/>
          </a:xfrm>
          <a:prstGeom prst="rect">
            <a:avLst/>
          </a:prstGeom>
          <a:noFill/>
          <a:ln w="9525">
            <a:noFill/>
            <a:miter lim="800000"/>
            <a:headEnd/>
            <a:tailEnd/>
          </a:ln>
          <a:effectLst/>
        </p:spPr>
        <p:txBody>
          <a:bodyPr>
            <a:spAutoFit/>
          </a:bodyPr>
          <a:lstStyle/>
          <a:p>
            <a:r>
              <a:rPr lang="fa-IR"/>
              <a:t>.</a:t>
            </a:r>
            <a:endParaRPr lang="en-US"/>
          </a:p>
        </p:txBody>
      </p:sp>
      <p:sp>
        <p:nvSpPr>
          <p:cNvPr id="80950" name="Text Box 54"/>
          <p:cNvSpPr txBox="1">
            <a:spLocks noChangeArrowheads="1"/>
          </p:cNvSpPr>
          <p:nvPr/>
        </p:nvSpPr>
        <p:spPr bwMode="auto">
          <a:xfrm>
            <a:off x="1447800" y="4981575"/>
            <a:ext cx="441325" cy="368300"/>
          </a:xfrm>
          <a:prstGeom prst="rect">
            <a:avLst/>
          </a:prstGeom>
          <a:noFill/>
          <a:ln w="9525">
            <a:noFill/>
            <a:miter lim="800000"/>
            <a:headEnd/>
            <a:tailEnd/>
          </a:ln>
          <a:effectLst/>
        </p:spPr>
        <p:txBody>
          <a:bodyPr>
            <a:spAutoFit/>
          </a:bodyPr>
          <a:lstStyle/>
          <a:p>
            <a:r>
              <a:rPr lang="fa-IR"/>
              <a:t>.</a:t>
            </a:r>
            <a:endParaRPr lang="en-US"/>
          </a:p>
        </p:txBody>
      </p:sp>
      <p:sp>
        <p:nvSpPr>
          <p:cNvPr id="80951" name="Text Box 55"/>
          <p:cNvSpPr txBox="1">
            <a:spLocks noChangeArrowheads="1"/>
          </p:cNvSpPr>
          <p:nvPr/>
        </p:nvSpPr>
        <p:spPr bwMode="auto">
          <a:xfrm>
            <a:off x="1828800" y="4737100"/>
            <a:ext cx="228600" cy="368300"/>
          </a:xfrm>
          <a:prstGeom prst="rect">
            <a:avLst/>
          </a:prstGeom>
          <a:noFill/>
          <a:ln w="9525">
            <a:noFill/>
            <a:miter lim="800000"/>
            <a:headEnd/>
            <a:tailEnd/>
          </a:ln>
          <a:effectLst/>
        </p:spPr>
        <p:txBody>
          <a:bodyPr>
            <a:spAutoFit/>
          </a:bodyPr>
          <a:lstStyle/>
          <a:p>
            <a:r>
              <a:rPr lang="fa-IR"/>
              <a:t>.</a:t>
            </a:r>
            <a:endParaRPr lang="en-US"/>
          </a:p>
        </p:txBody>
      </p:sp>
      <p:sp>
        <p:nvSpPr>
          <p:cNvPr id="80952" name="Text Box 56"/>
          <p:cNvSpPr txBox="1">
            <a:spLocks noChangeArrowheads="1"/>
          </p:cNvSpPr>
          <p:nvPr/>
        </p:nvSpPr>
        <p:spPr bwMode="auto">
          <a:xfrm>
            <a:off x="1905000" y="4889500"/>
            <a:ext cx="228600" cy="368300"/>
          </a:xfrm>
          <a:prstGeom prst="rect">
            <a:avLst/>
          </a:prstGeom>
          <a:noFill/>
          <a:ln w="9525">
            <a:noFill/>
            <a:miter lim="800000"/>
            <a:headEnd/>
            <a:tailEnd/>
          </a:ln>
          <a:effectLst/>
        </p:spPr>
        <p:txBody>
          <a:bodyPr>
            <a:spAutoFit/>
          </a:bodyPr>
          <a:lstStyle/>
          <a:p>
            <a:r>
              <a:rPr lang="fa-IR"/>
              <a:t>.</a:t>
            </a:r>
            <a:endParaRPr lang="en-US"/>
          </a:p>
        </p:txBody>
      </p:sp>
      <p:sp>
        <p:nvSpPr>
          <p:cNvPr id="80953" name="Text Box 57"/>
          <p:cNvSpPr txBox="1">
            <a:spLocks noChangeArrowheads="1"/>
          </p:cNvSpPr>
          <p:nvPr/>
        </p:nvSpPr>
        <p:spPr bwMode="auto">
          <a:xfrm>
            <a:off x="2057400" y="4648200"/>
            <a:ext cx="228600" cy="368300"/>
          </a:xfrm>
          <a:prstGeom prst="rect">
            <a:avLst/>
          </a:prstGeom>
          <a:noFill/>
          <a:ln w="9525">
            <a:noFill/>
            <a:miter lim="800000"/>
            <a:headEnd/>
            <a:tailEnd/>
          </a:ln>
          <a:effectLst/>
        </p:spPr>
        <p:txBody>
          <a:bodyPr>
            <a:spAutoFit/>
          </a:bodyPr>
          <a:lstStyle/>
          <a:p>
            <a:r>
              <a:rPr lang="fa-IR"/>
              <a:t>.</a:t>
            </a:r>
            <a:endParaRPr lang="en-US"/>
          </a:p>
        </p:txBody>
      </p:sp>
      <p:sp>
        <p:nvSpPr>
          <p:cNvPr id="80954" name="Text Box 58"/>
          <p:cNvSpPr txBox="1">
            <a:spLocks noChangeArrowheads="1"/>
          </p:cNvSpPr>
          <p:nvPr/>
        </p:nvSpPr>
        <p:spPr bwMode="auto">
          <a:xfrm>
            <a:off x="2133600" y="4876800"/>
            <a:ext cx="228600" cy="368300"/>
          </a:xfrm>
          <a:prstGeom prst="rect">
            <a:avLst/>
          </a:prstGeom>
          <a:noFill/>
          <a:ln w="9525">
            <a:noFill/>
            <a:miter lim="800000"/>
            <a:headEnd/>
            <a:tailEnd/>
          </a:ln>
          <a:effectLst/>
        </p:spPr>
        <p:txBody>
          <a:bodyPr>
            <a:spAutoFit/>
          </a:bodyPr>
          <a:lstStyle/>
          <a:p>
            <a:r>
              <a:rPr lang="fa-IR"/>
              <a:t>.</a:t>
            </a:r>
            <a:endParaRPr lang="en-US"/>
          </a:p>
        </p:txBody>
      </p:sp>
      <p:sp>
        <p:nvSpPr>
          <p:cNvPr id="80955" name="Text Box 59"/>
          <p:cNvSpPr txBox="1">
            <a:spLocks noChangeArrowheads="1"/>
          </p:cNvSpPr>
          <p:nvPr/>
        </p:nvSpPr>
        <p:spPr bwMode="auto">
          <a:xfrm>
            <a:off x="2514600" y="2590800"/>
            <a:ext cx="304800" cy="366713"/>
          </a:xfrm>
          <a:prstGeom prst="rect">
            <a:avLst/>
          </a:prstGeom>
          <a:noFill/>
          <a:ln w="9525">
            <a:noFill/>
            <a:miter lim="800000"/>
            <a:headEnd/>
            <a:tailEnd/>
          </a:ln>
          <a:effectLst/>
        </p:spPr>
        <p:txBody>
          <a:bodyPr>
            <a:spAutoFit/>
          </a:bodyPr>
          <a:lstStyle/>
          <a:p>
            <a:r>
              <a:rPr lang="fa-IR"/>
              <a:t>.</a:t>
            </a:r>
            <a:endParaRPr lang="en-US"/>
          </a:p>
        </p:txBody>
      </p:sp>
      <p:sp>
        <p:nvSpPr>
          <p:cNvPr id="80956" name="Text Box 60"/>
          <p:cNvSpPr txBox="1">
            <a:spLocks noChangeArrowheads="1"/>
          </p:cNvSpPr>
          <p:nvPr/>
        </p:nvSpPr>
        <p:spPr bwMode="auto">
          <a:xfrm>
            <a:off x="2590800" y="1752600"/>
            <a:ext cx="271463" cy="366713"/>
          </a:xfrm>
          <a:prstGeom prst="rect">
            <a:avLst/>
          </a:prstGeom>
          <a:noFill/>
          <a:ln w="9525">
            <a:noFill/>
            <a:miter lim="800000"/>
            <a:headEnd/>
            <a:tailEnd/>
          </a:ln>
          <a:effectLst/>
        </p:spPr>
        <p:txBody>
          <a:bodyPr>
            <a:spAutoFit/>
          </a:bodyPr>
          <a:lstStyle/>
          <a:p>
            <a:r>
              <a:rPr lang="fa-IR"/>
              <a:t>.</a:t>
            </a:r>
            <a:endParaRPr lang="en-US"/>
          </a:p>
        </p:txBody>
      </p:sp>
      <p:sp>
        <p:nvSpPr>
          <p:cNvPr id="80957" name="Text Box 61"/>
          <p:cNvSpPr txBox="1">
            <a:spLocks noChangeArrowheads="1"/>
          </p:cNvSpPr>
          <p:nvPr/>
        </p:nvSpPr>
        <p:spPr bwMode="auto">
          <a:xfrm>
            <a:off x="1828800" y="2071688"/>
            <a:ext cx="271463" cy="366712"/>
          </a:xfrm>
          <a:prstGeom prst="rect">
            <a:avLst/>
          </a:prstGeom>
          <a:noFill/>
          <a:ln w="9525">
            <a:noFill/>
            <a:miter lim="800000"/>
            <a:headEnd/>
            <a:tailEnd/>
          </a:ln>
          <a:effectLst/>
        </p:spPr>
        <p:txBody>
          <a:bodyPr>
            <a:spAutoFit/>
          </a:bodyPr>
          <a:lstStyle/>
          <a:p>
            <a:r>
              <a:rPr lang="fa-IR"/>
              <a:t>.</a:t>
            </a:r>
            <a:endParaRPr lang="en-US"/>
          </a:p>
        </p:txBody>
      </p:sp>
      <p:sp>
        <p:nvSpPr>
          <p:cNvPr id="80958" name="Text Box 62"/>
          <p:cNvSpPr txBox="1">
            <a:spLocks noChangeArrowheads="1"/>
          </p:cNvSpPr>
          <p:nvPr/>
        </p:nvSpPr>
        <p:spPr bwMode="auto">
          <a:xfrm>
            <a:off x="1905000" y="2209800"/>
            <a:ext cx="271463" cy="366713"/>
          </a:xfrm>
          <a:prstGeom prst="rect">
            <a:avLst/>
          </a:prstGeom>
          <a:noFill/>
          <a:ln w="9525">
            <a:noFill/>
            <a:miter lim="800000"/>
            <a:headEnd/>
            <a:tailEnd/>
          </a:ln>
          <a:effectLst/>
        </p:spPr>
        <p:txBody>
          <a:bodyPr>
            <a:spAutoFit/>
          </a:bodyPr>
          <a:lstStyle/>
          <a:p>
            <a:r>
              <a:rPr lang="fa-IR"/>
              <a:t>.</a:t>
            </a:r>
            <a:endParaRPr lang="en-US"/>
          </a:p>
        </p:txBody>
      </p:sp>
      <p:sp>
        <p:nvSpPr>
          <p:cNvPr id="80959" name="Text Box 63"/>
          <p:cNvSpPr txBox="1">
            <a:spLocks noChangeArrowheads="1"/>
          </p:cNvSpPr>
          <p:nvPr/>
        </p:nvSpPr>
        <p:spPr bwMode="auto">
          <a:xfrm>
            <a:off x="2014538" y="2057400"/>
            <a:ext cx="271462" cy="366713"/>
          </a:xfrm>
          <a:prstGeom prst="rect">
            <a:avLst/>
          </a:prstGeom>
          <a:noFill/>
          <a:ln w="9525">
            <a:noFill/>
            <a:miter lim="800000"/>
            <a:headEnd/>
            <a:tailEnd/>
          </a:ln>
          <a:effectLst/>
        </p:spPr>
        <p:txBody>
          <a:bodyPr>
            <a:spAutoFit/>
          </a:bodyPr>
          <a:lstStyle/>
          <a:p>
            <a:r>
              <a:rPr lang="fa-IR"/>
              <a:t>.</a:t>
            </a:r>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fa-IR"/>
              <a:t>عوامل موثر براعتبارواعتماد نتایج</a:t>
            </a:r>
            <a:endParaRPr lang="en-US"/>
          </a:p>
        </p:txBody>
      </p:sp>
      <p:sp>
        <p:nvSpPr>
          <p:cNvPr id="78851" name="Rectangle 3"/>
          <p:cNvSpPr>
            <a:spLocks noGrp="1" noChangeArrowheads="1"/>
          </p:cNvSpPr>
          <p:nvPr>
            <p:ph type="body" idx="1"/>
          </p:nvPr>
        </p:nvSpPr>
        <p:spPr/>
        <p:txBody>
          <a:bodyPr/>
          <a:lstStyle/>
          <a:p>
            <a:pPr>
              <a:lnSpc>
                <a:spcPct val="80000"/>
              </a:lnSpc>
              <a:buFont typeface="Wingdings" pitchFamily="2" charset="2"/>
              <a:buNone/>
            </a:pPr>
            <a:r>
              <a:rPr lang="fa-IR" sz="2000" b="1"/>
              <a:t>مطالعات توصیفی:</a:t>
            </a:r>
            <a:endParaRPr lang="fa-IR" sz="2000"/>
          </a:p>
          <a:p>
            <a:pPr>
              <a:lnSpc>
                <a:spcPct val="80000"/>
              </a:lnSpc>
              <a:buFont typeface="Wingdings" pitchFamily="2" charset="2"/>
              <a:buNone/>
            </a:pPr>
            <a:r>
              <a:rPr lang="fa-IR" sz="2000"/>
              <a:t>   - نمونه گیری</a:t>
            </a:r>
          </a:p>
          <a:p>
            <a:pPr>
              <a:lnSpc>
                <a:spcPct val="80000"/>
              </a:lnSpc>
              <a:buFont typeface="Wingdings" pitchFamily="2" charset="2"/>
              <a:buNone/>
            </a:pPr>
            <a:r>
              <a:rPr lang="fa-IR" sz="2000"/>
              <a:t>   - نحوه گرداوری داده ها</a:t>
            </a:r>
          </a:p>
          <a:p>
            <a:pPr>
              <a:lnSpc>
                <a:spcPct val="80000"/>
              </a:lnSpc>
              <a:buFont typeface="Wingdings" pitchFamily="2" charset="2"/>
              <a:buNone/>
            </a:pPr>
            <a:r>
              <a:rPr lang="fa-IR" sz="2000" b="1"/>
              <a:t>مطالعال تحلیلی و مداخله ای:</a:t>
            </a:r>
            <a:endParaRPr lang="fa-IR" sz="2000"/>
          </a:p>
          <a:p>
            <a:pPr>
              <a:lnSpc>
                <a:spcPct val="80000"/>
              </a:lnSpc>
              <a:buFont typeface="Wingdings" pitchFamily="2" charset="2"/>
              <a:buNone/>
            </a:pPr>
            <a:r>
              <a:rPr lang="fa-IR" sz="2000"/>
              <a:t>   - عوامل مخدوش کننده( مثال: تاثیر مهد کودک)</a:t>
            </a:r>
          </a:p>
          <a:p>
            <a:pPr>
              <a:lnSpc>
                <a:spcPct val="80000"/>
              </a:lnSpc>
              <a:buFont typeface="Wingdings" pitchFamily="2" charset="2"/>
              <a:buNone/>
            </a:pPr>
            <a:r>
              <a:rPr lang="fa-IR" sz="2000"/>
              <a:t>   - عوامل مربوط به زمان(مثال آموزش و سرطان پستان)</a:t>
            </a:r>
          </a:p>
          <a:p>
            <a:pPr>
              <a:lnSpc>
                <a:spcPct val="80000"/>
              </a:lnSpc>
              <a:buFont typeface="Wingdings" pitchFamily="2" charset="2"/>
              <a:buNone/>
            </a:pPr>
            <a:r>
              <a:rPr lang="fa-IR" sz="2000"/>
              <a:t>   - خارج شدن افراد ازمطالعه(مثال: برنامه کنترل وزن برکاهش وزن)</a:t>
            </a:r>
          </a:p>
          <a:p>
            <a:pPr>
              <a:lnSpc>
                <a:spcPct val="80000"/>
              </a:lnSpc>
              <a:buFont typeface="Wingdings" pitchFamily="2" charset="2"/>
              <a:buNone/>
            </a:pPr>
            <a:r>
              <a:rPr lang="fa-IR" sz="2000" b="1"/>
              <a:t>   </a:t>
            </a:r>
            <a:r>
              <a:rPr lang="fa-IR" sz="2000"/>
              <a:t>- تقسیم انتخابی( سوگیری)افراد به گروه های مختلف (مثال: برنامه چگونه سیگار را ترک کنید)</a:t>
            </a:r>
          </a:p>
          <a:p>
            <a:pPr>
              <a:lnSpc>
                <a:spcPct val="80000"/>
              </a:lnSpc>
              <a:buFont typeface="Wingdings" pitchFamily="2" charset="2"/>
              <a:buNone/>
            </a:pPr>
            <a:r>
              <a:rPr lang="fa-IR" sz="2000" b="1"/>
              <a:t>   </a:t>
            </a:r>
            <a:r>
              <a:rPr lang="fa-IR" sz="2000"/>
              <a:t>- ابزارگردآوری داده ها(مثال: تاثیر سخنرانی روی میزان یادگیری دانش آموزان)</a:t>
            </a:r>
          </a:p>
          <a:p>
            <a:pPr>
              <a:lnSpc>
                <a:spcPct val="80000"/>
              </a:lnSpc>
              <a:buFont typeface="Wingdings" pitchFamily="2" charset="2"/>
              <a:buNone/>
            </a:pPr>
            <a:r>
              <a:rPr lang="fa-IR" sz="2000" b="1"/>
              <a:t>   </a:t>
            </a:r>
            <a:r>
              <a:rPr lang="fa-IR" sz="2000"/>
              <a:t>- غیرقابل اعتماد بودن ابزارگردآوری داده ها( مثال: سن بچه ها وعقربه ترازوی اندازه گیری)</a:t>
            </a:r>
          </a:p>
          <a:p>
            <a:pPr>
              <a:lnSpc>
                <a:spcPct val="80000"/>
              </a:lnSpc>
              <a:buFont typeface="Wingdings" pitchFamily="2" charset="2"/>
              <a:buNone/>
            </a:pPr>
            <a:r>
              <a:rPr lang="fa-IR" sz="2000"/>
              <a:t>   -اثر هاتورن(مثال: تاثیرنوردرمیزان تولید)</a:t>
            </a:r>
          </a:p>
          <a:p>
            <a:pPr>
              <a:lnSpc>
                <a:spcPct val="80000"/>
              </a:lnSpc>
              <a:buFont typeface="Wingdings" pitchFamily="2" charset="2"/>
              <a:buNone/>
            </a:pPr>
            <a:endParaRPr lang="en-US" sz="2000" b="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اجزای اصلی متدلوژی تحقیق</a:t>
            </a:r>
            <a:endParaRPr lang="en-US" dirty="0"/>
          </a:p>
        </p:txBody>
      </p:sp>
      <p:sp>
        <p:nvSpPr>
          <p:cNvPr id="3" name="Content Placeholder 2"/>
          <p:cNvSpPr>
            <a:spLocks noGrp="1"/>
          </p:cNvSpPr>
          <p:nvPr>
            <p:ph idx="1"/>
          </p:nvPr>
        </p:nvSpPr>
        <p:spPr/>
        <p:txBody>
          <a:bodyPr/>
          <a:lstStyle/>
          <a:p>
            <a:r>
              <a:rPr lang="fa-IR" dirty="0" smtClean="0"/>
              <a:t>متدلوژی تحقیق یعنی روشن و </a:t>
            </a:r>
            <a:r>
              <a:rPr lang="fa-IR" smtClean="0"/>
              <a:t>استاندارد نمودن </a:t>
            </a:r>
            <a:r>
              <a:rPr lang="fa-IR" dirty="0" smtClean="0"/>
              <a:t>پژوهش از ابتدا تا انتهای کار</a:t>
            </a:r>
          </a:p>
          <a:p>
            <a:endParaRPr lang="fa-IR" dirty="0" smtClean="0"/>
          </a:p>
          <a:p>
            <a:r>
              <a:rPr lang="fa-IR" dirty="0" smtClean="0"/>
              <a:t>برای هر پژوهش حداقل بایست سه مرحله را در نظر گرفتن</a:t>
            </a:r>
          </a:p>
          <a:p>
            <a:pPr lvl="1"/>
            <a:r>
              <a:rPr lang="fa-IR" dirty="0" smtClean="0"/>
              <a:t>طراحی منشور تحقیق (نوشتن پروپزال) که نقشه راه پژوهش خواهد بود</a:t>
            </a:r>
          </a:p>
          <a:p>
            <a:pPr lvl="1"/>
            <a:r>
              <a:rPr lang="fa-IR" dirty="0" smtClean="0"/>
              <a:t>مراحل اجرایی تحقیق و راههای اصلاح مشکلاتی که در حین انجام کار پیش می آید</a:t>
            </a:r>
          </a:p>
          <a:p>
            <a:pPr lvl="1"/>
            <a:r>
              <a:rPr lang="fa-IR" dirty="0" smtClean="0"/>
              <a:t>تحلیل نتایج و نوشتن نتایج و حتی انتشار و کاربردی نمودن یافته ها</a:t>
            </a:r>
            <a:endParaRPr lang="en-US" dirty="0"/>
          </a:p>
        </p:txBody>
      </p:sp>
      <p:sp>
        <p:nvSpPr>
          <p:cNvPr id="5" name="Slide Number Placeholder 4"/>
          <p:cNvSpPr>
            <a:spLocks noGrp="1"/>
          </p:cNvSpPr>
          <p:nvPr>
            <p:ph type="sldNum" sz="quarter" idx="12"/>
          </p:nvPr>
        </p:nvSpPr>
        <p:spPr/>
        <p:txBody>
          <a:bodyPr/>
          <a:lstStyle/>
          <a:p>
            <a:pPr>
              <a:defRPr/>
            </a:pPr>
            <a:fld id="{F2DCD77C-200B-4F1D-8D04-2CDCDB447EFD}" type="slidenum">
              <a:rPr lang="en-US" smtClean="0"/>
              <a:pPr>
                <a:defRPr/>
              </a:pPr>
              <a:t>4</a:t>
            </a:fld>
            <a:endParaRPr lang="en-US"/>
          </a:p>
        </p:txBody>
      </p:sp>
    </p:spTree>
  </p:cSld>
  <p:clrMapOvr>
    <a:masterClrMapping/>
  </p:clrMapOvr>
  <p:transition advTm="71611"/>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fa-IR" b="1"/>
              <a:t>روش های پیشگیری از کاهش اعتبار</a:t>
            </a:r>
            <a:endParaRPr lang="en-US" b="1"/>
          </a:p>
        </p:txBody>
      </p:sp>
      <p:sp>
        <p:nvSpPr>
          <p:cNvPr id="79875" name="Rectangle 3"/>
          <p:cNvSpPr>
            <a:spLocks noGrp="1" noChangeArrowheads="1"/>
          </p:cNvSpPr>
          <p:nvPr>
            <p:ph type="body" idx="1"/>
          </p:nvPr>
        </p:nvSpPr>
        <p:spPr/>
        <p:txBody>
          <a:bodyPr/>
          <a:lstStyle/>
          <a:p>
            <a:pPr>
              <a:lnSpc>
                <a:spcPct val="90000"/>
              </a:lnSpc>
              <a:buFont typeface="Wingdings" pitchFamily="2" charset="2"/>
              <a:buNone/>
            </a:pPr>
            <a:endParaRPr lang="fa-IR" sz="2000"/>
          </a:p>
          <a:p>
            <a:pPr>
              <a:lnSpc>
                <a:spcPct val="90000"/>
              </a:lnSpc>
              <a:buFont typeface="Wingdings" pitchFamily="2" charset="2"/>
              <a:buNone/>
            </a:pPr>
            <a:r>
              <a:rPr lang="fa-IR" sz="2000"/>
              <a:t>   - داشتن یک گروه شاهد که با عامل مورد مطالعه یا مداخله مواجهه نداشته باشدبه کاهش اثرهاتورن وعوامل مخدوش کننده منجرمی شود.</a:t>
            </a:r>
          </a:p>
          <a:p>
            <a:pPr>
              <a:lnSpc>
                <a:spcPct val="90000"/>
              </a:lnSpc>
              <a:buFont typeface="Wingdings" pitchFamily="2" charset="2"/>
              <a:buNone/>
            </a:pPr>
            <a:r>
              <a:rPr lang="fa-IR" sz="2000"/>
              <a:t>   -تقسیم بندی تصادفی افراد به گروه های مختلف تاثیرانتخابی بودن راکاهش میدهد.</a:t>
            </a:r>
          </a:p>
          <a:p>
            <a:pPr>
              <a:lnSpc>
                <a:spcPct val="90000"/>
              </a:lnSpc>
              <a:buFont typeface="Wingdings" pitchFamily="2" charset="2"/>
              <a:buNone/>
            </a:pPr>
            <a:r>
              <a:rPr lang="fa-IR" sz="2000"/>
              <a:t>   - اندازه گیری قبل وبعدبه پژوهشگرامکان میدهد به وجود عامل ”انتخابی بودن“ پی ببرد و تفاوت مشخصات افراد خارج شده ازمطالعه،رابا افراد باقی مانده مشخص سازد.</a:t>
            </a:r>
          </a:p>
          <a:p>
            <a:pPr>
              <a:lnSpc>
                <a:spcPct val="90000"/>
              </a:lnSpc>
              <a:buFont typeface="Wingdings" pitchFamily="2" charset="2"/>
              <a:buNone/>
            </a:pPr>
            <a:r>
              <a:rPr lang="fa-IR" sz="2000" b="1"/>
              <a:t>   </a:t>
            </a:r>
            <a:r>
              <a:rPr lang="fa-IR" sz="2000"/>
              <a:t>- برای کاهش اثر هاتورن باید مدت زمانی را برای عادت کردن افراد به مورد مشاهده و تحت نظر بودن در نظر گرفت.</a:t>
            </a:r>
          </a:p>
          <a:p>
            <a:pPr>
              <a:lnSpc>
                <a:spcPct val="90000"/>
              </a:lnSpc>
              <a:buFont typeface="Wingdings" pitchFamily="2" charset="2"/>
              <a:buNone/>
            </a:pPr>
            <a:r>
              <a:rPr lang="fa-IR" sz="2000" b="1"/>
              <a:t>   </a:t>
            </a:r>
            <a:r>
              <a:rPr lang="fa-IR" sz="2000"/>
              <a:t>- طراحی دقیق مطالعه وپیش آزمون ابزارگردآوری داده ها</a:t>
            </a:r>
          </a:p>
          <a:p>
            <a:pPr>
              <a:lnSpc>
                <a:spcPct val="90000"/>
              </a:lnSpc>
              <a:buFont typeface="Wingdings" pitchFamily="2" charset="2"/>
              <a:buNone/>
            </a:pPr>
            <a:r>
              <a:rPr lang="fa-IR" sz="2000" b="1"/>
              <a:t>   </a:t>
            </a:r>
            <a:r>
              <a:rPr lang="fa-IR" sz="2000"/>
              <a:t>- آگاهی از وقایع محیطی مثل عامل زمان</a:t>
            </a:r>
            <a:endParaRPr lang="en-US" sz="2000" b="1"/>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ctr">
              <a:buNone/>
            </a:pPr>
            <a:r>
              <a:rPr lang="fa-IR" sz="6000" b="1" dirty="0" smtClean="0">
                <a:cs typeface="B Nazanin" pitchFamily="2" charset="-78"/>
              </a:rPr>
              <a:t>زمانبندی پژوهش</a:t>
            </a:r>
            <a:endParaRPr lang="fa-IR" sz="4000" b="1" dirty="0">
              <a:cs typeface="B Nazanin" pitchFamily="2" charset="-78"/>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تعیین فعالیتهای مهم تحقیق</a:t>
            </a:r>
            <a:endParaRPr lang="en-US" dirty="0"/>
          </a:p>
        </p:txBody>
      </p:sp>
      <p:sp>
        <p:nvSpPr>
          <p:cNvPr id="3" name="Content Placeholder 2"/>
          <p:cNvSpPr>
            <a:spLocks noGrp="1"/>
          </p:cNvSpPr>
          <p:nvPr>
            <p:ph idx="1"/>
          </p:nvPr>
        </p:nvSpPr>
        <p:spPr/>
        <p:txBody>
          <a:bodyPr/>
          <a:lstStyle/>
          <a:p>
            <a:r>
              <a:rPr lang="fa-IR" dirty="0" smtClean="0"/>
              <a:t>اولین قدم در تدوین جدول زمانبندی لیست نمودن فعالیتهای مختلفی است که باید در تحقیق انجام شوند.</a:t>
            </a:r>
          </a:p>
          <a:p>
            <a:r>
              <a:rPr lang="fa-IR" dirty="0" smtClean="0"/>
              <a:t>در مرحله بعد باید تعیین گردد که هر فعالیت چه میزان زمان خواهد برد و کدام فعالیت می تواند موازی و کدام فعالیت می تواند به صورت سری انجام شود. به عنوان مثال جمع آوری اطلاعات و ورود اطلاعات به رایانه تا حدود زیادی می توانند موازی و همزمان انجام شوند ولی تجزیه و تحلیل اطلاعات یک فعالیت سری است و باید بعد از اتمام دو فعالیت قبلی صورت پذیرد.</a:t>
            </a:r>
            <a:endParaRPr lang="en-US" dirty="0"/>
          </a:p>
        </p:txBody>
      </p:sp>
    </p:spTree>
  </p:cSld>
  <p:clrMapOvr>
    <a:masterClrMapping/>
  </p:clrMapOvr>
  <p:transition advTm="139536"/>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شیوه مرتب نمودن فعالیتها</a:t>
            </a:r>
            <a:endParaRPr lang="en-US" dirty="0"/>
          </a:p>
        </p:txBody>
      </p:sp>
      <p:sp>
        <p:nvSpPr>
          <p:cNvPr id="3" name="Content Placeholder 2"/>
          <p:cNvSpPr>
            <a:spLocks noGrp="1"/>
          </p:cNvSpPr>
          <p:nvPr>
            <p:ph idx="1"/>
          </p:nvPr>
        </p:nvSpPr>
        <p:spPr/>
        <p:txBody>
          <a:bodyPr/>
          <a:lstStyle/>
          <a:p>
            <a:r>
              <a:rPr lang="fa-IR" dirty="0" smtClean="0"/>
              <a:t>استفاده از جدول </a:t>
            </a:r>
            <a:r>
              <a:rPr lang="en-US" dirty="0" smtClean="0"/>
              <a:t>Gantt</a:t>
            </a:r>
            <a:r>
              <a:rPr lang="fa-IR" dirty="0" smtClean="0"/>
              <a:t>: برای طرحهای ساده</a:t>
            </a:r>
            <a:endParaRPr lang="en-US" dirty="0" smtClean="0"/>
          </a:p>
          <a:p>
            <a:endParaRPr lang="en-US" dirty="0" smtClean="0"/>
          </a:p>
          <a:p>
            <a:r>
              <a:rPr lang="fa-IR" dirty="0" smtClean="0"/>
              <a:t>استفاده از نمودار </a:t>
            </a:r>
            <a:r>
              <a:rPr lang="en-US" dirty="0" smtClean="0"/>
              <a:t>PERT</a:t>
            </a:r>
            <a:r>
              <a:rPr lang="fa-IR" dirty="0" smtClean="0"/>
              <a:t>: برای پروژه های بسیار سنگین و پیچیده که افراد با تخصصهای مختلف باید با هم کار نموده و پروژه را جلو ببرند</a:t>
            </a:r>
            <a:endParaRPr lang="en-US" dirty="0"/>
          </a:p>
        </p:txBody>
      </p:sp>
    </p:spTree>
  </p:cSld>
  <p:clrMapOvr>
    <a:masterClrMapping/>
  </p:clrMapOvr>
  <p:transition advTm="58416"/>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dirty="0" smtClean="0"/>
              <a:t>نمونه ای از جدول گانت بسیار ساده</a:t>
            </a:r>
            <a:endParaRPr lang="en-US" dirty="0"/>
          </a:p>
        </p:txBody>
      </p:sp>
      <p:graphicFrame>
        <p:nvGraphicFramePr>
          <p:cNvPr id="5" name="Content Placeholder 4"/>
          <p:cNvGraphicFramePr>
            <a:graphicFrameLocks noGrp="1"/>
          </p:cNvGraphicFramePr>
          <p:nvPr>
            <p:ph idx="1"/>
          </p:nvPr>
        </p:nvGraphicFramePr>
        <p:xfrm>
          <a:off x="714348" y="1857364"/>
          <a:ext cx="8229599" cy="2804160"/>
        </p:xfrm>
        <a:graphic>
          <a:graphicData uri="http://schemas.openxmlformats.org/drawingml/2006/table">
            <a:tbl>
              <a:tblPr firstRow="1" bandRow="1">
                <a:tableStyleId>{5940675A-B579-460E-94D1-54222C63F5DA}</a:tableStyleId>
              </a:tblPr>
              <a:tblGrid>
                <a:gridCol w="714380"/>
                <a:gridCol w="714380"/>
                <a:gridCol w="714380"/>
                <a:gridCol w="714380"/>
                <a:gridCol w="785818"/>
                <a:gridCol w="1643074"/>
                <a:gridCol w="2943187"/>
              </a:tblGrid>
              <a:tr h="557541">
                <a:tc>
                  <a:txBody>
                    <a:bodyPr/>
                    <a:lstStyle/>
                    <a:p>
                      <a:pPr algn="ctr" rtl="1"/>
                      <a:r>
                        <a:rPr lang="fa-IR" sz="1600" dirty="0" smtClean="0"/>
                        <a:t>ماه 5</a:t>
                      </a:r>
                      <a:endParaRPr lang="en-US" sz="1600" dirty="0"/>
                    </a:p>
                  </a:txBody>
                  <a:tcPr/>
                </a:tc>
                <a:tc>
                  <a:txBody>
                    <a:bodyPr/>
                    <a:lstStyle/>
                    <a:p>
                      <a:pPr algn="ctr" rtl="1"/>
                      <a:r>
                        <a:rPr lang="fa-IR" sz="1600" dirty="0" smtClean="0"/>
                        <a:t>ماه 4</a:t>
                      </a:r>
                      <a:endParaRPr lang="en-US" sz="1600" dirty="0"/>
                    </a:p>
                  </a:txBody>
                  <a:tcPr/>
                </a:tc>
                <a:tc>
                  <a:txBody>
                    <a:bodyPr/>
                    <a:lstStyle/>
                    <a:p>
                      <a:pPr algn="ctr" rtl="1"/>
                      <a:r>
                        <a:rPr lang="fa-IR" sz="1600" dirty="0" smtClean="0"/>
                        <a:t>ماه 3</a:t>
                      </a:r>
                      <a:endParaRPr lang="en-US" sz="1600" dirty="0"/>
                    </a:p>
                  </a:txBody>
                  <a:tcPr/>
                </a:tc>
                <a:tc>
                  <a:txBody>
                    <a:bodyPr/>
                    <a:lstStyle/>
                    <a:p>
                      <a:pPr algn="ctr" rtl="1"/>
                      <a:r>
                        <a:rPr lang="fa-IR" sz="1600" dirty="0" smtClean="0"/>
                        <a:t>ماه 2</a:t>
                      </a:r>
                      <a:endParaRPr lang="en-US" sz="1600" dirty="0"/>
                    </a:p>
                  </a:txBody>
                  <a:tcPr/>
                </a:tc>
                <a:tc>
                  <a:txBody>
                    <a:bodyPr/>
                    <a:lstStyle/>
                    <a:p>
                      <a:pPr algn="ctr" rtl="1"/>
                      <a:r>
                        <a:rPr lang="fa-IR" sz="1600" dirty="0" smtClean="0"/>
                        <a:t>ماه</a:t>
                      </a:r>
                      <a:r>
                        <a:rPr lang="fa-IR" sz="1600" baseline="0" dirty="0" smtClean="0"/>
                        <a:t> 1</a:t>
                      </a:r>
                      <a:endParaRPr lang="en-US" sz="1600" dirty="0"/>
                    </a:p>
                  </a:txBody>
                  <a:tcPr/>
                </a:tc>
                <a:tc>
                  <a:txBody>
                    <a:bodyPr/>
                    <a:lstStyle/>
                    <a:p>
                      <a:pPr algn="ctr" rtl="1"/>
                      <a:r>
                        <a:rPr lang="fa-IR" sz="1600" dirty="0" smtClean="0"/>
                        <a:t>مدت زمان پیش</a:t>
                      </a:r>
                      <a:r>
                        <a:rPr lang="fa-IR" sz="1600" baseline="0" dirty="0" smtClean="0"/>
                        <a:t> بینی شده</a:t>
                      </a:r>
                      <a:endParaRPr lang="en-US" sz="1600" dirty="0"/>
                    </a:p>
                  </a:txBody>
                  <a:tcPr/>
                </a:tc>
                <a:tc>
                  <a:txBody>
                    <a:bodyPr/>
                    <a:lstStyle/>
                    <a:p>
                      <a:pPr algn="ctr" rtl="1"/>
                      <a:r>
                        <a:rPr lang="fa-IR" sz="1600" dirty="0" smtClean="0"/>
                        <a:t>فعالیت</a:t>
                      </a:r>
                      <a:endParaRPr lang="en-US" sz="1600" dirty="0"/>
                    </a:p>
                  </a:txBody>
                  <a:tcPr/>
                </a:tc>
              </a:tr>
              <a:tr h="370840">
                <a:tc>
                  <a:txBody>
                    <a:bodyPr/>
                    <a:lstStyle/>
                    <a:p>
                      <a:pPr algn="ctr" rtl="1"/>
                      <a:endParaRPr lang="en-US" dirty="0"/>
                    </a:p>
                  </a:txBody>
                  <a:tcPr/>
                </a:tc>
                <a:tc>
                  <a:txBody>
                    <a:bodyPr/>
                    <a:lstStyle/>
                    <a:p>
                      <a:pPr algn="ctr" rtl="1"/>
                      <a:endParaRPr lang="en-US" dirty="0"/>
                    </a:p>
                  </a:txBody>
                  <a:tcPr/>
                </a:tc>
                <a:tc>
                  <a:txBody>
                    <a:bodyPr/>
                    <a:lstStyle/>
                    <a:p>
                      <a:pPr algn="ctr" rtl="1"/>
                      <a:endParaRPr lang="en-US" dirty="0"/>
                    </a:p>
                  </a:txBody>
                  <a:tcPr/>
                </a:tc>
                <a:tc>
                  <a:txBody>
                    <a:bodyPr/>
                    <a:lstStyle/>
                    <a:p>
                      <a:pPr algn="ctr" rtl="1"/>
                      <a:endParaRPr lang="en-US" dirty="0"/>
                    </a:p>
                  </a:txBody>
                  <a:tcPr/>
                </a:tc>
                <a:tc>
                  <a:txBody>
                    <a:bodyPr/>
                    <a:lstStyle/>
                    <a:p>
                      <a:pPr algn="ctr" rtl="1"/>
                      <a:endParaRPr lang="en-US" dirty="0"/>
                    </a:p>
                  </a:txBody>
                  <a:tcPr>
                    <a:solidFill>
                      <a:schemeClr val="tx1"/>
                    </a:solidFill>
                  </a:tcPr>
                </a:tc>
                <a:tc>
                  <a:txBody>
                    <a:bodyPr/>
                    <a:lstStyle/>
                    <a:p>
                      <a:pPr algn="ctr" rtl="1"/>
                      <a:r>
                        <a:rPr lang="fa-IR" dirty="0" smtClean="0"/>
                        <a:t>1</a:t>
                      </a:r>
                      <a:endParaRPr lang="en-US" dirty="0"/>
                    </a:p>
                  </a:txBody>
                  <a:tcPr/>
                </a:tc>
                <a:tc>
                  <a:txBody>
                    <a:bodyPr/>
                    <a:lstStyle/>
                    <a:p>
                      <a:pPr algn="r" rtl="1"/>
                      <a:r>
                        <a:rPr lang="fa-IR" dirty="0" smtClean="0"/>
                        <a:t>تکمیل</a:t>
                      </a:r>
                      <a:r>
                        <a:rPr lang="fa-IR" baseline="0" dirty="0" smtClean="0"/>
                        <a:t> نمودن پروپزال</a:t>
                      </a:r>
                      <a:endParaRPr lang="en-US" dirty="0"/>
                    </a:p>
                  </a:txBody>
                  <a:tcPr/>
                </a:tc>
              </a:tr>
              <a:tr h="370840">
                <a:tc>
                  <a:txBody>
                    <a:bodyPr/>
                    <a:lstStyle/>
                    <a:p>
                      <a:pPr algn="ctr" rtl="1"/>
                      <a:endParaRPr lang="en-US"/>
                    </a:p>
                  </a:txBody>
                  <a:tcPr/>
                </a:tc>
                <a:tc>
                  <a:txBody>
                    <a:bodyPr/>
                    <a:lstStyle/>
                    <a:p>
                      <a:pPr algn="ctr" rtl="1"/>
                      <a:endParaRPr lang="en-US" dirty="0"/>
                    </a:p>
                  </a:txBody>
                  <a:tcPr/>
                </a:tc>
                <a:tc>
                  <a:txBody>
                    <a:bodyPr/>
                    <a:lstStyle/>
                    <a:p>
                      <a:pPr algn="ctr" rtl="1"/>
                      <a:endParaRPr lang="en-US" dirty="0"/>
                    </a:p>
                  </a:txBody>
                  <a:tcPr/>
                </a:tc>
                <a:tc>
                  <a:txBody>
                    <a:bodyPr/>
                    <a:lstStyle/>
                    <a:p>
                      <a:pPr algn="ctr" rtl="1"/>
                      <a:endParaRPr lang="en-US" dirty="0"/>
                    </a:p>
                  </a:txBody>
                  <a:tcPr/>
                </a:tc>
                <a:tc>
                  <a:txBody>
                    <a:bodyPr/>
                    <a:lstStyle/>
                    <a:p>
                      <a:pPr algn="ctr" rtl="1"/>
                      <a:endParaRPr lang="en-US" dirty="0"/>
                    </a:p>
                  </a:txBody>
                  <a:tcPr>
                    <a:solidFill>
                      <a:schemeClr val="tx1"/>
                    </a:solidFill>
                  </a:tcPr>
                </a:tc>
                <a:tc>
                  <a:txBody>
                    <a:bodyPr/>
                    <a:lstStyle/>
                    <a:p>
                      <a:pPr algn="ctr" rtl="1"/>
                      <a:r>
                        <a:rPr lang="fa-IR" dirty="0" smtClean="0"/>
                        <a:t>1</a:t>
                      </a:r>
                      <a:endParaRPr lang="en-US" dirty="0"/>
                    </a:p>
                  </a:txBody>
                  <a:tcPr/>
                </a:tc>
                <a:tc>
                  <a:txBody>
                    <a:bodyPr/>
                    <a:lstStyle/>
                    <a:p>
                      <a:pPr algn="r" rtl="1"/>
                      <a:r>
                        <a:rPr lang="fa-IR" dirty="0" smtClean="0"/>
                        <a:t>فراهم</a:t>
                      </a:r>
                      <a:r>
                        <a:rPr lang="fa-IR" baseline="0" dirty="0" smtClean="0"/>
                        <a:t> نمودن مقدمات کار</a:t>
                      </a:r>
                      <a:endParaRPr lang="en-US" dirty="0"/>
                    </a:p>
                  </a:txBody>
                  <a:tcPr/>
                </a:tc>
              </a:tr>
              <a:tr h="370840">
                <a:tc>
                  <a:txBody>
                    <a:bodyPr/>
                    <a:lstStyle/>
                    <a:p>
                      <a:pPr algn="ctr" rtl="1"/>
                      <a:endParaRPr lang="en-US"/>
                    </a:p>
                  </a:txBody>
                  <a:tcPr/>
                </a:tc>
                <a:tc>
                  <a:txBody>
                    <a:bodyPr/>
                    <a:lstStyle/>
                    <a:p>
                      <a:pPr algn="ctr" rtl="1"/>
                      <a:endParaRPr lang="en-US" dirty="0"/>
                    </a:p>
                  </a:txBody>
                  <a:tcPr/>
                </a:tc>
                <a:tc>
                  <a:txBody>
                    <a:bodyPr/>
                    <a:lstStyle/>
                    <a:p>
                      <a:pPr algn="ctr" rtl="1"/>
                      <a:endParaRPr lang="en-US" dirty="0"/>
                    </a:p>
                  </a:txBody>
                  <a:tcPr>
                    <a:solidFill>
                      <a:schemeClr val="tx1"/>
                    </a:solidFill>
                  </a:tcPr>
                </a:tc>
                <a:tc>
                  <a:txBody>
                    <a:bodyPr/>
                    <a:lstStyle/>
                    <a:p>
                      <a:pPr algn="ctr" rtl="1"/>
                      <a:endParaRPr lang="en-US" dirty="0"/>
                    </a:p>
                  </a:txBody>
                  <a:tcPr>
                    <a:solidFill>
                      <a:schemeClr val="tx1"/>
                    </a:solidFill>
                  </a:tcPr>
                </a:tc>
                <a:tc>
                  <a:txBody>
                    <a:bodyPr/>
                    <a:lstStyle/>
                    <a:p>
                      <a:pPr algn="ctr" rtl="1"/>
                      <a:endParaRPr lang="en-US" dirty="0"/>
                    </a:p>
                  </a:txBody>
                  <a:tcPr/>
                </a:tc>
                <a:tc>
                  <a:txBody>
                    <a:bodyPr/>
                    <a:lstStyle/>
                    <a:p>
                      <a:pPr algn="ctr" rtl="1"/>
                      <a:r>
                        <a:rPr lang="fa-IR" dirty="0" smtClean="0"/>
                        <a:t>2</a:t>
                      </a:r>
                      <a:endParaRPr lang="en-US" dirty="0"/>
                    </a:p>
                  </a:txBody>
                  <a:tcPr/>
                </a:tc>
                <a:tc>
                  <a:txBody>
                    <a:bodyPr/>
                    <a:lstStyle/>
                    <a:p>
                      <a:pPr algn="r" rtl="1"/>
                      <a:r>
                        <a:rPr lang="fa-IR" dirty="0" smtClean="0"/>
                        <a:t>جمع آوری اطلاعات</a:t>
                      </a:r>
                      <a:endParaRPr lang="en-US" dirty="0"/>
                    </a:p>
                  </a:txBody>
                  <a:tcPr/>
                </a:tc>
              </a:tr>
              <a:tr h="370840">
                <a:tc>
                  <a:txBody>
                    <a:bodyPr/>
                    <a:lstStyle/>
                    <a:p>
                      <a:pPr algn="ctr" rtl="1"/>
                      <a:endParaRPr lang="en-US"/>
                    </a:p>
                  </a:txBody>
                  <a:tcPr/>
                </a:tc>
                <a:tc>
                  <a:txBody>
                    <a:bodyPr/>
                    <a:lstStyle/>
                    <a:p>
                      <a:pPr algn="ctr" rtl="1"/>
                      <a:endParaRPr lang="en-US" dirty="0"/>
                    </a:p>
                  </a:txBody>
                  <a:tcPr/>
                </a:tc>
                <a:tc>
                  <a:txBody>
                    <a:bodyPr/>
                    <a:lstStyle/>
                    <a:p>
                      <a:pPr algn="ctr" rtl="1"/>
                      <a:endParaRPr lang="en-US" dirty="0"/>
                    </a:p>
                  </a:txBody>
                  <a:tcPr>
                    <a:solidFill>
                      <a:schemeClr val="tx1"/>
                    </a:solidFill>
                  </a:tcPr>
                </a:tc>
                <a:tc>
                  <a:txBody>
                    <a:bodyPr/>
                    <a:lstStyle/>
                    <a:p>
                      <a:pPr algn="ctr" rtl="1"/>
                      <a:endParaRPr lang="en-US" dirty="0"/>
                    </a:p>
                  </a:txBody>
                  <a:tcPr/>
                </a:tc>
                <a:tc>
                  <a:txBody>
                    <a:bodyPr/>
                    <a:lstStyle/>
                    <a:p>
                      <a:pPr algn="ctr" rtl="1"/>
                      <a:endParaRPr lang="en-US"/>
                    </a:p>
                  </a:txBody>
                  <a:tcPr/>
                </a:tc>
                <a:tc>
                  <a:txBody>
                    <a:bodyPr/>
                    <a:lstStyle/>
                    <a:p>
                      <a:pPr algn="ctr" rtl="1"/>
                      <a:r>
                        <a:rPr lang="fa-IR" dirty="0" smtClean="0"/>
                        <a:t>1</a:t>
                      </a:r>
                      <a:endParaRPr lang="en-US" dirty="0"/>
                    </a:p>
                  </a:txBody>
                  <a:tcPr/>
                </a:tc>
                <a:tc>
                  <a:txBody>
                    <a:bodyPr/>
                    <a:lstStyle/>
                    <a:p>
                      <a:pPr algn="r" rtl="1"/>
                      <a:r>
                        <a:rPr lang="fa-IR" dirty="0" smtClean="0"/>
                        <a:t>ورود اطلاعات</a:t>
                      </a:r>
                      <a:r>
                        <a:rPr lang="fa-IR" baseline="0" dirty="0" smtClean="0"/>
                        <a:t> به رایانه</a:t>
                      </a:r>
                      <a:endParaRPr lang="en-US" dirty="0"/>
                    </a:p>
                  </a:txBody>
                  <a:tcPr/>
                </a:tc>
              </a:tr>
              <a:tr h="370840">
                <a:tc>
                  <a:txBody>
                    <a:bodyPr/>
                    <a:lstStyle/>
                    <a:p>
                      <a:pPr algn="ctr" rtl="1"/>
                      <a:endParaRPr lang="en-US"/>
                    </a:p>
                  </a:txBody>
                  <a:tcPr/>
                </a:tc>
                <a:tc>
                  <a:txBody>
                    <a:bodyPr/>
                    <a:lstStyle/>
                    <a:p>
                      <a:pPr algn="ctr" rtl="1"/>
                      <a:endParaRPr lang="en-US" dirty="0"/>
                    </a:p>
                  </a:txBody>
                  <a:tcPr>
                    <a:solidFill>
                      <a:schemeClr val="tx1"/>
                    </a:solidFill>
                  </a:tcPr>
                </a:tc>
                <a:tc>
                  <a:txBody>
                    <a:bodyPr/>
                    <a:lstStyle/>
                    <a:p>
                      <a:pPr algn="ctr" rtl="1"/>
                      <a:endParaRPr lang="en-US" dirty="0"/>
                    </a:p>
                  </a:txBody>
                  <a:tcPr/>
                </a:tc>
                <a:tc>
                  <a:txBody>
                    <a:bodyPr/>
                    <a:lstStyle/>
                    <a:p>
                      <a:pPr algn="ctr" rtl="1"/>
                      <a:endParaRPr lang="en-US" dirty="0"/>
                    </a:p>
                  </a:txBody>
                  <a:tcPr/>
                </a:tc>
                <a:tc>
                  <a:txBody>
                    <a:bodyPr/>
                    <a:lstStyle/>
                    <a:p>
                      <a:pPr algn="ctr" rtl="1"/>
                      <a:endParaRPr lang="en-US"/>
                    </a:p>
                  </a:txBody>
                  <a:tcPr/>
                </a:tc>
                <a:tc>
                  <a:txBody>
                    <a:bodyPr/>
                    <a:lstStyle/>
                    <a:p>
                      <a:pPr algn="ctr" rtl="1"/>
                      <a:r>
                        <a:rPr lang="fa-IR" dirty="0" smtClean="0"/>
                        <a:t>1</a:t>
                      </a:r>
                      <a:endParaRPr lang="en-US" dirty="0"/>
                    </a:p>
                  </a:txBody>
                  <a:tcPr/>
                </a:tc>
                <a:tc>
                  <a:txBody>
                    <a:bodyPr/>
                    <a:lstStyle/>
                    <a:p>
                      <a:pPr algn="r" rtl="1"/>
                      <a:r>
                        <a:rPr lang="fa-IR" dirty="0" smtClean="0"/>
                        <a:t>آنالیز آماری</a:t>
                      </a:r>
                      <a:endParaRPr lang="en-US" dirty="0"/>
                    </a:p>
                  </a:txBody>
                  <a:tcPr/>
                </a:tc>
              </a:tr>
              <a:tr h="370840">
                <a:tc>
                  <a:txBody>
                    <a:bodyPr/>
                    <a:lstStyle/>
                    <a:p>
                      <a:pPr algn="ctr" rtl="1"/>
                      <a:endParaRPr lang="en-US" dirty="0"/>
                    </a:p>
                  </a:txBody>
                  <a:tcPr>
                    <a:solidFill>
                      <a:schemeClr val="tx1"/>
                    </a:solidFill>
                  </a:tcPr>
                </a:tc>
                <a:tc>
                  <a:txBody>
                    <a:bodyPr/>
                    <a:lstStyle/>
                    <a:p>
                      <a:pPr algn="ctr" rtl="1"/>
                      <a:endParaRPr lang="en-US" dirty="0"/>
                    </a:p>
                  </a:txBody>
                  <a:tcPr>
                    <a:solidFill>
                      <a:schemeClr val="tx1"/>
                    </a:solidFill>
                  </a:tcPr>
                </a:tc>
                <a:tc>
                  <a:txBody>
                    <a:bodyPr/>
                    <a:lstStyle/>
                    <a:p>
                      <a:pPr algn="ctr" rtl="1"/>
                      <a:endParaRPr lang="en-US" dirty="0"/>
                    </a:p>
                  </a:txBody>
                  <a:tcPr/>
                </a:tc>
                <a:tc>
                  <a:txBody>
                    <a:bodyPr/>
                    <a:lstStyle/>
                    <a:p>
                      <a:pPr algn="ctr" rtl="1"/>
                      <a:endParaRPr lang="en-US" dirty="0"/>
                    </a:p>
                  </a:txBody>
                  <a:tcPr/>
                </a:tc>
                <a:tc>
                  <a:txBody>
                    <a:bodyPr/>
                    <a:lstStyle/>
                    <a:p>
                      <a:pPr algn="ctr" rtl="1"/>
                      <a:endParaRPr lang="en-US"/>
                    </a:p>
                  </a:txBody>
                  <a:tcPr/>
                </a:tc>
                <a:tc>
                  <a:txBody>
                    <a:bodyPr/>
                    <a:lstStyle/>
                    <a:p>
                      <a:pPr algn="ctr" rtl="1"/>
                      <a:r>
                        <a:rPr lang="fa-IR" dirty="0" smtClean="0"/>
                        <a:t>2</a:t>
                      </a:r>
                      <a:endParaRPr lang="en-US" dirty="0"/>
                    </a:p>
                  </a:txBody>
                  <a:tcPr/>
                </a:tc>
                <a:tc>
                  <a:txBody>
                    <a:bodyPr/>
                    <a:lstStyle/>
                    <a:p>
                      <a:pPr algn="r" rtl="1"/>
                      <a:r>
                        <a:rPr lang="fa-IR" dirty="0" smtClean="0"/>
                        <a:t>نوشتن گزارش</a:t>
                      </a:r>
                      <a:endParaRPr lang="en-US" dirty="0"/>
                    </a:p>
                  </a:txBody>
                  <a:tcPr/>
                </a:tc>
              </a:tr>
            </a:tbl>
          </a:graphicData>
        </a:graphic>
      </p:graphicFrame>
    </p:spTree>
  </p:cSld>
  <p:clrMapOvr>
    <a:masterClrMapping/>
  </p:clrMapOvr>
  <p:transition advTm="130608"/>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نکات عملی در تبیین زمان بندی پروژه</a:t>
            </a:r>
            <a:endParaRPr lang="en-US" dirty="0"/>
          </a:p>
        </p:txBody>
      </p:sp>
      <p:sp>
        <p:nvSpPr>
          <p:cNvPr id="3" name="Content Placeholder 2"/>
          <p:cNvSpPr>
            <a:spLocks noGrp="1"/>
          </p:cNvSpPr>
          <p:nvPr>
            <p:ph idx="1"/>
          </p:nvPr>
        </p:nvSpPr>
        <p:spPr/>
        <p:txBody>
          <a:bodyPr/>
          <a:lstStyle/>
          <a:p>
            <a:r>
              <a:rPr lang="fa-IR" dirty="0" smtClean="0"/>
              <a:t>زمانهای تلف شده بسیار بیشتر از حد انتظار هستند؛ حتماً توجه فرمایید</a:t>
            </a:r>
          </a:p>
          <a:p>
            <a:r>
              <a:rPr lang="fa-IR" dirty="0" smtClean="0"/>
              <a:t>در تعیین زمان فعالیتهایی که به شما وابسته نیستند محتاط باشید</a:t>
            </a:r>
          </a:p>
          <a:p>
            <a:r>
              <a:rPr lang="fa-IR" dirty="0" smtClean="0"/>
              <a:t>فعالیتهای ویژه و مهم که می توانند زمانبندی پروژه را به شدت تحت الشعاع قرار دهند شناسایی فرمایید</a:t>
            </a:r>
          </a:p>
          <a:p>
            <a:r>
              <a:rPr lang="fa-IR" dirty="0" smtClean="0"/>
              <a:t>طولانی نوشتن ولی سریع انجام دادن مشکل آفرین نیست ولی بر عکس آن ممکن است کار شما را زیر سوال ببرد</a:t>
            </a:r>
            <a:endParaRPr lang="en-US" dirty="0"/>
          </a:p>
        </p:txBody>
      </p:sp>
    </p:spTree>
  </p:cSld>
  <p:clrMapOvr>
    <a:masterClrMapping/>
  </p:clrMapOvr>
  <p:transition advTm="115008"/>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ctr">
              <a:buNone/>
            </a:pPr>
            <a:r>
              <a:rPr lang="fa-IR" sz="6000" b="1" dirty="0" smtClean="0">
                <a:cs typeface="B Nazanin" pitchFamily="2" charset="-78"/>
              </a:rPr>
              <a:t>مدیریت نیروی انسانی در پژوهش</a:t>
            </a:r>
            <a:endParaRPr lang="fa-IR" sz="4000" b="1" dirty="0">
              <a:cs typeface="B Nazanin" pitchFamily="2" charset="-78"/>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اصول کار تیمی</a:t>
            </a:r>
            <a:endParaRPr lang="en-US" dirty="0"/>
          </a:p>
        </p:txBody>
      </p:sp>
      <p:sp>
        <p:nvSpPr>
          <p:cNvPr id="3" name="Content Placeholder 2"/>
          <p:cNvSpPr>
            <a:spLocks noGrp="1"/>
          </p:cNvSpPr>
          <p:nvPr>
            <p:ph idx="1"/>
          </p:nvPr>
        </p:nvSpPr>
        <p:spPr/>
        <p:txBody>
          <a:bodyPr/>
          <a:lstStyle/>
          <a:p>
            <a:r>
              <a:rPr lang="fa-IR" dirty="0" smtClean="0"/>
              <a:t>طبیعی است که تحقیقات معمولاً به صورت گروهی انجام می شوند و بایست اصول مربوط به کار تیمی در آن رعایت شود.</a:t>
            </a:r>
            <a:endParaRPr lang="en-US" dirty="0"/>
          </a:p>
        </p:txBody>
      </p:sp>
    </p:spTree>
  </p:cSld>
  <p:clrMapOvr>
    <a:masterClrMapping/>
  </p:clrMapOvr>
  <p:transition advTm="9744"/>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اصول اصلی حاکم بر کار تیمی</a:t>
            </a:r>
            <a:endParaRPr lang="en-US" dirty="0"/>
          </a:p>
        </p:txBody>
      </p:sp>
      <p:sp>
        <p:nvSpPr>
          <p:cNvPr id="3" name="Content Placeholder 2"/>
          <p:cNvSpPr>
            <a:spLocks noGrp="1"/>
          </p:cNvSpPr>
          <p:nvPr>
            <p:ph idx="1"/>
          </p:nvPr>
        </p:nvSpPr>
        <p:spPr/>
        <p:txBody>
          <a:bodyPr/>
          <a:lstStyle/>
          <a:p>
            <a:r>
              <a:rPr lang="fa-IR" b="1" dirty="0" smtClean="0">
                <a:effectLst>
                  <a:outerShdw blurRad="38100" dist="38100" dir="2700000" algn="tl">
                    <a:srgbClr val="000000">
                      <a:alpha val="43137"/>
                    </a:srgbClr>
                  </a:outerShdw>
                </a:effectLst>
              </a:rPr>
              <a:t>شفافیت</a:t>
            </a:r>
            <a:r>
              <a:rPr lang="fa-IR" dirty="0" smtClean="0"/>
              <a:t>: روشن بودن وظیفه و مسئولیتهای هر فرد و حقوق مادی و معنوی ایشان</a:t>
            </a:r>
          </a:p>
          <a:p>
            <a:r>
              <a:rPr lang="fa-IR" b="1" dirty="0" smtClean="0">
                <a:effectLst>
                  <a:outerShdw blurRad="38100" dist="38100" dir="2700000" algn="tl">
                    <a:srgbClr val="000000">
                      <a:alpha val="43137"/>
                    </a:srgbClr>
                  </a:outerShdw>
                </a:effectLst>
              </a:rPr>
              <a:t>متناسب بودن</a:t>
            </a:r>
            <a:r>
              <a:rPr lang="fa-IR" dirty="0" smtClean="0"/>
              <a:t>: حجم و نوع کار محوله باید متناسب با وقت و توانمندی هر فرد باشد</a:t>
            </a:r>
          </a:p>
          <a:p>
            <a:r>
              <a:rPr lang="fa-IR" b="1" dirty="0" smtClean="0">
                <a:effectLst>
                  <a:outerShdw blurRad="38100" dist="38100" dir="2700000" algn="tl">
                    <a:srgbClr val="000000">
                      <a:alpha val="43137"/>
                    </a:srgbClr>
                  </a:outerShdw>
                </a:effectLst>
              </a:rPr>
              <a:t>ایجاد حس کار گروهی</a:t>
            </a:r>
            <a:r>
              <a:rPr lang="fa-IR" dirty="0" smtClean="0"/>
              <a:t>: باید مشارکت فعال و احساس مسئولیت افراد به شکل مناسبی در نظر گرفته شود</a:t>
            </a:r>
          </a:p>
          <a:p>
            <a:endParaRPr lang="en-US" dirty="0"/>
          </a:p>
        </p:txBody>
      </p:sp>
    </p:spTree>
  </p:cSld>
  <p:clrMapOvr>
    <a:masterClrMapping/>
  </p:clrMapOvr>
  <p:transition advTm="45936"/>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مسئولیتهای مدیر پروژه</a:t>
            </a:r>
            <a:endParaRPr lang="en-US" dirty="0"/>
          </a:p>
        </p:txBody>
      </p:sp>
      <p:sp>
        <p:nvSpPr>
          <p:cNvPr id="3" name="Content Placeholder 2"/>
          <p:cNvSpPr>
            <a:spLocks noGrp="1"/>
          </p:cNvSpPr>
          <p:nvPr>
            <p:ph idx="1"/>
          </p:nvPr>
        </p:nvSpPr>
        <p:spPr/>
        <p:txBody>
          <a:bodyPr/>
          <a:lstStyle/>
          <a:p>
            <a:r>
              <a:rPr lang="fa-IR" dirty="0" smtClean="0"/>
              <a:t>تقسیم وظایف و ارایه شفاف مسئولیتها به افراد همکار</a:t>
            </a:r>
          </a:p>
          <a:p>
            <a:r>
              <a:rPr lang="fa-IR" dirty="0" smtClean="0"/>
              <a:t>پایش فعالیتها متناسب با جدول زمانبندی</a:t>
            </a:r>
          </a:p>
          <a:p>
            <a:r>
              <a:rPr lang="fa-IR" dirty="0" smtClean="0"/>
              <a:t>مستند نمودن روند اجرایی کار</a:t>
            </a:r>
          </a:p>
          <a:p>
            <a:r>
              <a:rPr lang="fa-IR" dirty="0" smtClean="0"/>
              <a:t>نظارت بر مدیریت مالی تحقیق</a:t>
            </a:r>
          </a:p>
          <a:p>
            <a:r>
              <a:rPr lang="fa-IR" dirty="0" smtClean="0"/>
              <a:t>شناسایی نقاط اصطکاک و تلاش برای رفع آنها</a:t>
            </a:r>
          </a:p>
          <a:p>
            <a:r>
              <a:rPr lang="fa-IR" dirty="0" smtClean="0"/>
              <a:t>تدبیر امور غیر مترقبه</a:t>
            </a:r>
          </a:p>
          <a:p>
            <a:r>
              <a:rPr lang="fa-IR" dirty="0" smtClean="0"/>
              <a:t>زنده نگاه داشتن روح کار گروهی</a:t>
            </a:r>
            <a:endParaRPr lang="en-US" dirty="0"/>
          </a:p>
        </p:txBody>
      </p:sp>
    </p:spTree>
  </p:cSld>
  <p:clrMapOvr>
    <a:masterClrMapping/>
  </p:clrMapOvr>
  <p:transition advTm="138384"/>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برداشت درست از ابعاد متدلوژی تحقیق</a:t>
            </a:r>
            <a:endParaRPr lang="en-US" dirty="0"/>
          </a:p>
        </p:txBody>
      </p:sp>
      <p:sp>
        <p:nvSpPr>
          <p:cNvPr id="3" name="Content Placeholder 2"/>
          <p:cNvSpPr>
            <a:spLocks noGrp="1"/>
          </p:cNvSpPr>
          <p:nvPr>
            <p:ph idx="1"/>
          </p:nvPr>
        </p:nvSpPr>
        <p:spPr/>
        <p:txBody>
          <a:bodyPr/>
          <a:lstStyle/>
          <a:p>
            <a:r>
              <a:rPr lang="fa-IR" dirty="0" smtClean="0"/>
              <a:t>متدلوژی تحقیق بایست مسیر دقیق تحقیق را روشن نماید.</a:t>
            </a:r>
          </a:p>
          <a:p>
            <a:pPr lvl="1"/>
            <a:r>
              <a:rPr lang="fa-IR" dirty="0" smtClean="0"/>
              <a:t>چگونه و چرا سوال پژوهش مهم است؟</a:t>
            </a:r>
          </a:p>
          <a:p>
            <a:pPr lvl="1"/>
            <a:r>
              <a:rPr lang="fa-IR" dirty="0" smtClean="0"/>
              <a:t>چگونه بایست سوال پژوهش را تجزیه نمود و راه رسیدن به پاسخ درست را کشف نمود</a:t>
            </a:r>
          </a:p>
          <a:p>
            <a:pPr lvl="1"/>
            <a:r>
              <a:rPr lang="fa-IR" dirty="0" smtClean="0"/>
              <a:t>چگونه باید تحقیق را انجام داد. یعنی مشخص نمود که چه متغیرهایی در چه گروههای باید چگونه سنجیده شود و چگونه باید اطلاعات سنجیده شوند</a:t>
            </a:r>
          </a:p>
          <a:p>
            <a:pPr lvl="1"/>
            <a:r>
              <a:rPr lang="fa-IR" dirty="0" smtClean="0"/>
              <a:t>باید روشن نمود که چگونه نتایج تحقیق تفسیرشده و یافته ها منتشر خواهند شد.</a:t>
            </a:r>
            <a:endParaRPr lang="en-US" dirty="0"/>
          </a:p>
        </p:txBody>
      </p:sp>
      <p:sp>
        <p:nvSpPr>
          <p:cNvPr id="5" name="Slide Number Placeholder 4"/>
          <p:cNvSpPr>
            <a:spLocks noGrp="1"/>
          </p:cNvSpPr>
          <p:nvPr>
            <p:ph type="sldNum" sz="quarter" idx="12"/>
          </p:nvPr>
        </p:nvSpPr>
        <p:spPr/>
        <p:txBody>
          <a:bodyPr/>
          <a:lstStyle/>
          <a:p>
            <a:pPr>
              <a:defRPr/>
            </a:pPr>
            <a:fld id="{F2DCD77C-200B-4F1D-8D04-2CDCDB447EFD}" type="slidenum">
              <a:rPr lang="en-US" smtClean="0"/>
              <a:pPr>
                <a:defRPr/>
              </a:pPr>
              <a:t>5</a:t>
            </a:fld>
            <a:endParaRPr lang="en-US"/>
          </a:p>
        </p:txBody>
      </p:sp>
    </p:spTree>
  </p:cSld>
  <p:clrMapOvr>
    <a:masterClrMapping/>
  </p:clrMapOvr>
  <p:transition advTm="36224"/>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خطرات و آفتهای مدیریت اجرایی کار</a:t>
            </a:r>
            <a:endParaRPr lang="en-US" dirty="0"/>
          </a:p>
        </p:txBody>
      </p:sp>
      <p:sp>
        <p:nvSpPr>
          <p:cNvPr id="3" name="Content Placeholder 2"/>
          <p:cNvSpPr>
            <a:spLocks noGrp="1"/>
          </p:cNvSpPr>
          <p:nvPr>
            <p:ph idx="1"/>
          </p:nvPr>
        </p:nvSpPr>
        <p:spPr/>
        <p:txBody>
          <a:bodyPr/>
          <a:lstStyle/>
          <a:p>
            <a:r>
              <a:rPr lang="fa-IR" dirty="0" smtClean="0"/>
              <a:t>اتفاقات غیر مترقبه</a:t>
            </a:r>
          </a:p>
          <a:p>
            <a:r>
              <a:rPr lang="fa-IR" dirty="0" smtClean="0"/>
              <a:t>از دست دادن افراد کلیدی و یا عدم وقت گذاشتن کافی افراد</a:t>
            </a:r>
          </a:p>
          <a:p>
            <a:r>
              <a:rPr lang="fa-IR" dirty="0" smtClean="0"/>
              <a:t>تاخیرهای زمانی و مخدوش شدن مدیریت زمان</a:t>
            </a:r>
          </a:p>
          <a:p>
            <a:r>
              <a:rPr lang="fa-IR" dirty="0" smtClean="0"/>
              <a:t>اختلاف نظرها و اصطکاکهای بین افراد</a:t>
            </a:r>
          </a:p>
          <a:p>
            <a:r>
              <a:rPr lang="fa-IR" dirty="0" smtClean="0"/>
              <a:t>عدم توانمندی عملی و واقعی افراد در کارهای محوله علی رغم بررسیهای قبلی</a:t>
            </a:r>
          </a:p>
          <a:p>
            <a:r>
              <a:rPr lang="fa-IR" dirty="0" smtClean="0"/>
              <a:t>اشکالات غیر قابل پیش بینی در فرایند جمع آوری اطلاعات، آزمایشات و یا تجزیه و تحلیل اطلاعات</a:t>
            </a:r>
          </a:p>
          <a:p>
            <a:r>
              <a:rPr lang="fa-IR" dirty="0" smtClean="0"/>
              <a:t>آشکار شدن اشکالات جدی در پروتکل تحقیق</a:t>
            </a:r>
            <a:endParaRPr lang="en-US" dirty="0"/>
          </a:p>
        </p:txBody>
      </p:sp>
    </p:spTree>
  </p:cSld>
  <p:clrMapOvr>
    <a:masterClrMapping/>
  </p:clrMapOvr>
  <p:transition advTm="125376"/>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توجه داشته باشید که </a:t>
            </a:r>
            <a:endParaRPr lang="en-US" dirty="0"/>
          </a:p>
        </p:txBody>
      </p:sp>
      <p:sp>
        <p:nvSpPr>
          <p:cNvPr id="3" name="Content Placeholder 2"/>
          <p:cNvSpPr>
            <a:spLocks noGrp="1"/>
          </p:cNvSpPr>
          <p:nvPr>
            <p:ph idx="1"/>
          </p:nvPr>
        </p:nvSpPr>
        <p:spPr/>
        <p:txBody>
          <a:bodyPr/>
          <a:lstStyle/>
          <a:p>
            <a:r>
              <a:rPr lang="fa-IR" dirty="0" smtClean="0"/>
              <a:t>حل مشکلات معمولاً از عهده یک نفر بر نمی آید.</a:t>
            </a:r>
          </a:p>
          <a:p>
            <a:r>
              <a:rPr lang="fa-IR" dirty="0" smtClean="0"/>
              <a:t>برگزاری جلسات گروهی یکی از بهترین راههای ایجاد همدلی است</a:t>
            </a:r>
          </a:p>
          <a:p>
            <a:r>
              <a:rPr lang="fa-IR" dirty="0" smtClean="0"/>
              <a:t>شفافیت و رو راستی معمولاً بهترین شیوه مواجه با مشکلات است</a:t>
            </a:r>
          </a:p>
          <a:p>
            <a:r>
              <a:rPr lang="fa-IR" dirty="0" smtClean="0"/>
              <a:t>اگرچه حذف افراد تیم در حین انجام کار مطلوب نیست ولی گاه برای حفظ جمع ممکن است مجبور به آن شوید (به عنوان تنها راهکار)</a:t>
            </a:r>
            <a:endParaRPr lang="en-US" dirty="0"/>
          </a:p>
        </p:txBody>
      </p:sp>
    </p:spTree>
  </p:cSld>
  <p:clrMapOvr>
    <a:masterClrMapping/>
  </p:clrMapOvr>
  <p:transition advTm="75168"/>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تضمین کیفیت و کنترل کیفی</a:t>
            </a:r>
            <a:endParaRPr lang="en-US" dirty="0"/>
          </a:p>
        </p:txBody>
      </p:sp>
      <p:sp>
        <p:nvSpPr>
          <p:cNvPr id="3" name="Content Placeholder 2"/>
          <p:cNvSpPr>
            <a:spLocks noGrp="1"/>
          </p:cNvSpPr>
          <p:nvPr>
            <p:ph idx="1"/>
          </p:nvPr>
        </p:nvSpPr>
        <p:spPr/>
        <p:txBody>
          <a:bodyPr/>
          <a:lstStyle/>
          <a:p>
            <a:r>
              <a:rPr lang="fa-IR" dirty="0" smtClean="0"/>
              <a:t>تضمین کیفیت (</a:t>
            </a:r>
            <a:r>
              <a:rPr lang="en-US" dirty="0" smtClean="0"/>
              <a:t>quality assurance</a:t>
            </a:r>
            <a:r>
              <a:rPr lang="fa-IR" dirty="0" smtClean="0"/>
              <a:t>) یعنی تلاش برای حفظ کیفیت کار قبل از شروع. برای رسیدن این مهم باید</a:t>
            </a:r>
          </a:p>
          <a:p>
            <a:pPr lvl="1"/>
            <a:r>
              <a:rPr lang="fa-IR" dirty="0" smtClean="0"/>
              <a:t>پروتکل تحقیق دقیق باشد</a:t>
            </a:r>
          </a:p>
          <a:p>
            <a:pPr lvl="1"/>
            <a:r>
              <a:rPr lang="fa-IR" dirty="0" smtClean="0"/>
              <a:t>افراد تیم تحقیق درست انتخاب و دقیق آموزش داده شوند</a:t>
            </a:r>
          </a:p>
          <a:p>
            <a:pPr lvl="1"/>
            <a:r>
              <a:rPr lang="fa-IR" dirty="0" smtClean="0"/>
              <a:t>پیش مطالعه انجام شود</a:t>
            </a:r>
          </a:p>
          <a:p>
            <a:r>
              <a:rPr lang="fa-IR" dirty="0" smtClean="0"/>
              <a:t>کنترل کیفی (</a:t>
            </a:r>
            <a:r>
              <a:rPr lang="en-US" dirty="0" smtClean="0"/>
              <a:t>quality assessment</a:t>
            </a:r>
            <a:r>
              <a:rPr lang="fa-IR" dirty="0" smtClean="0"/>
              <a:t>) یعنی تلاش برای حفظ کیفیت و سنجش آن در حین انجام کار با پایش دقیق کار و نظارت مناسب. </a:t>
            </a:r>
            <a:endParaRPr lang="en-US" dirty="0"/>
          </a:p>
        </p:txBody>
      </p:sp>
    </p:spTree>
  </p:cSld>
  <p:clrMapOvr>
    <a:masterClrMapping/>
  </p:clrMapOvr>
  <p:transition advTm="63696"/>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p:cNvSpPr>
          <p:nvPr>
            <p:ph type="title"/>
          </p:nvPr>
        </p:nvSpPr>
        <p:spPr/>
        <p:txBody>
          <a:bodyPr/>
          <a:lstStyle/>
          <a:p>
            <a:pPr eaLnBrk="1" hangingPunct="1">
              <a:defRPr/>
            </a:pPr>
            <a:endParaRPr lang="fa-IR" smtClean="0"/>
          </a:p>
        </p:txBody>
      </p:sp>
      <p:sp>
        <p:nvSpPr>
          <p:cNvPr id="130051" name="Rectangle 3"/>
          <p:cNvSpPr>
            <a:spLocks noGrp="1"/>
          </p:cNvSpPr>
          <p:nvPr>
            <p:ph type="body" idx="1"/>
          </p:nvPr>
        </p:nvSpPr>
        <p:spPr/>
        <p:txBody>
          <a:bodyPr/>
          <a:lstStyle/>
          <a:p>
            <a:pPr eaLnBrk="1" hangingPunct="1"/>
            <a:endParaRPr lang="fa-IR" smtClean="0"/>
          </a:p>
        </p:txBody>
      </p:sp>
      <p:pic>
        <p:nvPicPr>
          <p:cNvPr id="18436" name="Picture 4" descr="Picture1"/>
          <p:cNvPicPr>
            <a:picLocks noChangeAspect="1" noChangeArrowheads="1"/>
          </p:cNvPicPr>
          <p:nvPr/>
        </p:nvPicPr>
        <p:blipFill>
          <a:blip r:embed="rId2" cstate="print"/>
          <a:stretch>
            <a:fillRect/>
          </a:stretch>
        </p:blipFill>
        <p:spPr bwMode="auto">
          <a:xfrm>
            <a:off x="-32891" y="0"/>
            <a:ext cx="9176891" cy="6858000"/>
          </a:xfrm>
          <a:prstGeom prst="rect">
            <a:avLst/>
          </a:prstGeom>
          <a:noFill/>
          <a:ln w="9525">
            <a:noFill/>
            <a:miter lim="800000"/>
            <a:headEnd/>
            <a:tailEnd/>
          </a:ln>
        </p:spPr>
      </p:pic>
      <p:sp>
        <p:nvSpPr>
          <p:cNvPr id="17413" name="WordArt 5"/>
          <p:cNvSpPr>
            <a:spLocks noChangeArrowheads="1" noChangeShapeType="1" noTextEdit="1"/>
          </p:cNvSpPr>
          <p:nvPr/>
        </p:nvSpPr>
        <p:spPr bwMode="auto">
          <a:xfrm>
            <a:off x="1812757" y="866274"/>
            <a:ext cx="4684295" cy="986589"/>
          </a:xfrm>
          <a:prstGeom prst="rect">
            <a:avLst/>
          </a:prstGeom>
        </p:spPr>
        <p:txBody>
          <a:bodyPr wrap="none" fromWordArt="1">
            <a:prstTxWarp prst="textPlain">
              <a:avLst>
                <a:gd name="adj" fmla="val 50000"/>
              </a:avLst>
            </a:prstTxWarp>
          </a:bodyPr>
          <a:lstStyle/>
          <a:p>
            <a:pPr algn="ctr" rtl="1">
              <a:defRPr/>
            </a:pPr>
            <a:r>
              <a:rPr lang="en-US" sz="3600" b="1" kern="10" dirty="0">
                <a:ln w="9525">
                  <a:noFill/>
                  <a:round/>
                  <a:headEnd/>
                  <a:tailEnd/>
                </a:ln>
                <a:solidFill>
                  <a:srgbClr val="7030A0"/>
                </a:solidFill>
                <a:effectLst>
                  <a:outerShdw dist="35921" dir="2700000" algn="ctr" rotWithShape="0">
                    <a:prstClr val="black">
                      <a:alpha val="79999"/>
                    </a:prstClr>
                  </a:outerShdw>
                </a:effectLst>
                <a:latin typeface="Arial"/>
                <a:cs typeface="Arial"/>
              </a:rPr>
              <a:t>T</a:t>
            </a:r>
            <a:r>
              <a:rPr lang="fa-IR" sz="3600" b="1" kern="10" dirty="0">
                <a:ln w="9525">
                  <a:noFill/>
                  <a:round/>
                  <a:headEnd/>
                  <a:tailEnd/>
                </a:ln>
                <a:solidFill>
                  <a:srgbClr val="7030A0"/>
                </a:solidFill>
                <a:effectLst>
                  <a:outerShdw dist="35921" dir="2700000" algn="ctr" rotWithShape="0">
                    <a:prstClr val="black">
                      <a:alpha val="79999"/>
                    </a:prstClr>
                  </a:outerShdw>
                </a:effectLst>
                <a:latin typeface="Arial"/>
              </a:rPr>
              <a:t>hanks for your attention</a:t>
            </a:r>
            <a:endParaRPr lang="en-US" sz="3600" b="1" kern="10" dirty="0">
              <a:ln w="9525">
                <a:noFill/>
                <a:round/>
                <a:headEnd/>
                <a:tailEnd/>
              </a:ln>
              <a:solidFill>
                <a:srgbClr val="7030A0"/>
              </a:solidFill>
              <a:effectLst>
                <a:outerShdw dist="35921" dir="2700000" algn="ctr" rotWithShape="0">
                  <a:prstClr val="black">
                    <a:alpha val="79999"/>
                  </a:prstClr>
                </a:outerShdw>
              </a:effectLst>
              <a:latin typeface="Arial"/>
              <a:cs typeface="Arial"/>
            </a:endParaRPr>
          </a:p>
        </p:txBody>
      </p:sp>
      <p:sp>
        <p:nvSpPr>
          <p:cNvPr id="6" name="Rectangle 5"/>
          <p:cNvSpPr>
            <a:spLocks noChangeArrowheads="1"/>
          </p:cNvSpPr>
          <p:nvPr/>
        </p:nvSpPr>
        <p:spPr bwMode="auto">
          <a:xfrm>
            <a:off x="214282" y="2000240"/>
            <a:ext cx="8143932" cy="3170099"/>
          </a:xfrm>
          <a:prstGeom prst="rect">
            <a:avLst/>
          </a:prstGeom>
          <a:noFill/>
          <a:ln w="9525">
            <a:noFill/>
            <a:miter lim="800000"/>
            <a:headEnd/>
            <a:tailEnd/>
          </a:ln>
        </p:spPr>
        <p:txBody>
          <a:bodyPr wrap="square">
            <a:spAutoFit/>
          </a:bodyPr>
          <a:lstStyle/>
          <a:p>
            <a:pPr algn="ctr">
              <a:buFont typeface="Wingdings" pitchFamily="2" charset="2"/>
              <a:buNone/>
            </a:pPr>
            <a:r>
              <a:rPr lang="en-US" sz="4000" b="1" dirty="0">
                <a:solidFill>
                  <a:srgbClr val="002060"/>
                </a:solidFill>
                <a:latin typeface="+mj-lt"/>
                <a:cs typeface="Browallia New" pitchFamily="34" charset="-34"/>
              </a:rPr>
              <a:t>“Knowing is not enough; we must apply.</a:t>
            </a:r>
          </a:p>
          <a:p>
            <a:pPr algn="ctr">
              <a:buFont typeface="Wingdings" pitchFamily="2" charset="2"/>
              <a:buNone/>
            </a:pPr>
            <a:r>
              <a:rPr lang="en-US" sz="4000" b="1" dirty="0">
                <a:solidFill>
                  <a:srgbClr val="002060"/>
                </a:solidFill>
                <a:latin typeface="+mj-lt"/>
                <a:cs typeface="Browallia New" pitchFamily="34" charset="-34"/>
              </a:rPr>
              <a:t> Willing is not enough; we must do.”</a:t>
            </a:r>
          </a:p>
          <a:p>
            <a:pPr algn="ctr">
              <a:buFont typeface="Wingdings" pitchFamily="2" charset="2"/>
              <a:buNone/>
            </a:pPr>
            <a:endParaRPr lang="en-US" sz="4000" b="1" dirty="0" smtClean="0">
              <a:solidFill>
                <a:srgbClr val="002060"/>
              </a:solidFill>
              <a:latin typeface="+mj-lt"/>
              <a:cs typeface="Browallia New" pitchFamily="34" charset="-34"/>
            </a:endParaRPr>
          </a:p>
          <a:p>
            <a:pPr>
              <a:buFont typeface="Wingdings" pitchFamily="2" charset="2"/>
              <a:buNone/>
            </a:pPr>
            <a:r>
              <a:rPr lang="en-US" sz="4000" b="1" dirty="0" smtClean="0">
                <a:solidFill>
                  <a:srgbClr val="002060"/>
                </a:solidFill>
                <a:latin typeface="+mj-lt"/>
                <a:cs typeface="Browallia New" pitchFamily="34" charset="-34"/>
              </a:rPr>
              <a:t>" </a:t>
            </a:r>
            <a:r>
              <a:rPr lang="en-US" sz="4000" b="1" dirty="0">
                <a:solidFill>
                  <a:srgbClr val="002060"/>
                </a:solidFill>
                <a:latin typeface="+mj-lt"/>
                <a:cs typeface="Browallia New" pitchFamily="34" charset="-34"/>
              </a:rPr>
              <a:t>Goethe“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436"/>
                                        </p:tgtEl>
                                        <p:attrNameLst>
                                          <p:attrName>style.visibility</p:attrName>
                                        </p:attrNameLst>
                                      </p:cBhvr>
                                      <p:to>
                                        <p:strVal val="visible"/>
                                      </p:to>
                                    </p:set>
                                    <p:animEffect transition="in" filter="fade">
                                      <p:cBhvr>
                                        <p:cTn id="7" dur="2000"/>
                                        <p:tgtEl>
                                          <p:spTgt spid="184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گستره روش تحقیق</a:t>
            </a:r>
            <a:endParaRPr lang="en-US" dirty="0"/>
          </a:p>
        </p:txBody>
      </p:sp>
      <p:sp>
        <p:nvSpPr>
          <p:cNvPr id="3" name="Content Placeholder 2"/>
          <p:cNvSpPr>
            <a:spLocks noGrp="1"/>
          </p:cNvSpPr>
          <p:nvPr>
            <p:ph idx="1"/>
          </p:nvPr>
        </p:nvSpPr>
        <p:spPr>
          <a:xfrm>
            <a:off x="214282" y="1774825"/>
            <a:ext cx="8472518" cy="4625975"/>
          </a:xfrm>
        </p:spPr>
        <p:txBody>
          <a:bodyPr/>
          <a:lstStyle/>
          <a:p>
            <a:pPr>
              <a:buNone/>
            </a:pPr>
            <a:r>
              <a:rPr lang="fa-IR" dirty="0" smtClean="0"/>
              <a:t>پس در متدلوژی تحقیق بایست</a:t>
            </a:r>
          </a:p>
          <a:p>
            <a:r>
              <a:rPr lang="fa-IR" dirty="0" smtClean="0"/>
              <a:t>مبانی علمی و مفاهیم و مصادیق ظریف تخصصی رعایت شود</a:t>
            </a:r>
          </a:p>
          <a:p>
            <a:r>
              <a:rPr lang="fa-IR" dirty="0" smtClean="0"/>
              <a:t>به شیوه درست و مناسب برای پاسخ به سوال پژوهشی، روش تحقیق طراحی گردد</a:t>
            </a:r>
          </a:p>
          <a:p>
            <a:r>
              <a:rPr lang="fa-IR" dirty="0" smtClean="0"/>
              <a:t>بایست درست و به شکل مناسب تحقیق اجرا گردد و در متدلوژی تحقیق به مدیریت نیروی انسانی، مدیریت مالی، مدیریت زمان و ... اشاره می شود</a:t>
            </a:r>
          </a:p>
          <a:p>
            <a:r>
              <a:rPr lang="fa-IR" dirty="0" smtClean="0"/>
              <a:t>به شیوه تحلیل نتایج دقت زیادی شود</a:t>
            </a:r>
          </a:p>
          <a:p>
            <a:r>
              <a:rPr lang="fa-IR" dirty="0" smtClean="0"/>
              <a:t>و نهایتاً همیشه و در همه مراحل اخلاق پژوهش باید رعایت گردد</a:t>
            </a:r>
            <a:endParaRPr lang="en-US" dirty="0"/>
          </a:p>
        </p:txBody>
      </p:sp>
      <p:sp>
        <p:nvSpPr>
          <p:cNvPr id="5" name="Slide Number Placeholder 4"/>
          <p:cNvSpPr>
            <a:spLocks noGrp="1"/>
          </p:cNvSpPr>
          <p:nvPr>
            <p:ph type="sldNum" sz="quarter" idx="12"/>
          </p:nvPr>
        </p:nvSpPr>
        <p:spPr/>
        <p:txBody>
          <a:bodyPr/>
          <a:lstStyle/>
          <a:p>
            <a:pPr>
              <a:defRPr/>
            </a:pPr>
            <a:fld id="{F2DCD77C-200B-4F1D-8D04-2CDCDB447EFD}" type="slidenum">
              <a:rPr lang="en-US" smtClean="0"/>
              <a:pPr>
                <a:defRPr/>
              </a:pPr>
              <a:t>6</a:t>
            </a:fld>
            <a:endParaRPr lang="en-US"/>
          </a:p>
        </p:txBody>
      </p:sp>
    </p:spTree>
  </p:cSld>
  <p:clrMapOvr>
    <a:masterClrMapping/>
  </p:clrMapOvr>
  <p:transition advTm="156248"/>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سوالاتی برای شما</a:t>
            </a:r>
            <a:endParaRPr lang="en-US" dirty="0"/>
          </a:p>
        </p:txBody>
      </p:sp>
      <p:sp>
        <p:nvSpPr>
          <p:cNvPr id="3" name="Content Placeholder 2"/>
          <p:cNvSpPr>
            <a:spLocks noGrp="1"/>
          </p:cNvSpPr>
          <p:nvPr>
            <p:ph idx="1"/>
          </p:nvPr>
        </p:nvSpPr>
        <p:spPr/>
        <p:txBody>
          <a:bodyPr/>
          <a:lstStyle/>
          <a:p>
            <a:r>
              <a:rPr lang="fa-IR" dirty="0" smtClean="0"/>
              <a:t>آیا روش تحقیق صرفاً نوشتن پروپزال تحقیق است؟</a:t>
            </a:r>
          </a:p>
          <a:p>
            <a:endParaRPr lang="fa-IR" sz="1800" dirty="0" smtClean="0"/>
          </a:p>
          <a:p>
            <a:r>
              <a:rPr lang="fa-IR" dirty="0" smtClean="0"/>
              <a:t>آیا روش تحقیق در علوم پزشکی با سایر علوم متفاوت است؟ در زیرشاخه های علوم پزشکی چطور؟</a:t>
            </a:r>
          </a:p>
          <a:p>
            <a:endParaRPr lang="fa-IR" sz="1800" dirty="0" smtClean="0"/>
          </a:p>
          <a:p>
            <a:r>
              <a:rPr lang="fa-IR" dirty="0" smtClean="0"/>
              <a:t>برای محقق خوب بودن چه میزان فراگیری روش تحقیق کمک کننده است؟</a:t>
            </a:r>
          </a:p>
          <a:p>
            <a:endParaRPr lang="fa-IR" sz="1800" dirty="0" smtClean="0"/>
          </a:p>
          <a:p>
            <a:r>
              <a:rPr lang="fa-IR" dirty="0" smtClean="0"/>
              <a:t>آیا تبعیت از روشهای استاندارد شده مانع نبوغ محقق می شود؟</a:t>
            </a:r>
          </a:p>
          <a:p>
            <a:endParaRPr lang="fa-IR" dirty="0" smtClean="0"/>
          </a:p>
        </p:txBody>
      </p:sp>
      <p:sp>
        <p:nvSpPr>
          <p:cNvPr id="5" name="Slide Number Placeholder 4"/>
          <p:cNvSpPr>
            <a:spLocks noGrp="1"/>
          </p:cNvSpPr>
          <p:nvPr>
            <p:ph type="sldNum" sz="quarter" idx="12"/>
          </p:nvPr>
        </p:nvSpPr>
        <p:spPr/>
        <p:txBody>
          <a:bodyPr/>
          <a:lstStyle/>
          <a:p>
            <a:pPr>
              <a:defRPr/>
            </a:pPr>
            <a:fld id="{F2DCD77C-200B-4F1D-8D04-2CDCDB447EFD}" type="slidenum">
              <a:rPr lang="en-US" smtClean="0"/>
              <a:pPr>
                <a:defRPr/>
              </a:pPr>
              <a:t>7</a:t>
            </a:fld>
            <a:endParaRPr lang="en-US"/>
          </a:p>
        </p:txBody>
      </p:sp>
    </p:spTree>
  </p:cSld>
  <p:clrMapOvr>
    <a:masterClrMapping/>
  </p:clrMapOvr>
  <p:transition advTm="87493"/>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یافتن حیطه و موضوع تحقیق (1)</a:t>
            </a:r>
            <a:endParaRPr lang="en-US" dirty="0"/>
          </a:p>
        </p:txBody>
      </p:sp>
      <p:sp>
        <p:nvSpPr>
          <p:cNvPr id="3" name="Content Placeholder 2"/>
          <p:cNvSpPr>
            <a:spLocks noGrp="1"/>
          </p:cNvSpPr>
          <p:nvPr>
            <p:ph idx="1"/>
          </p:nvPr>
        </p:nvSpPr>
        <p:spPr/>
        <p:txBody>
          <a:bodyPr/>
          <a:lstStyle/>
          <a:p>
            <a:r>
              <a:rPr lang="fa-IR" dirty="0" smtClean="0"/>
              <a:t>یکی از بزرگترین مشکلات بر سر راه تحقیق نداشتن ایده است.</a:t>
            </a:r>
          </a:p>
          <a:p>
            <a:endParaRPr lang="fa-IR" dirty="0" smtClean="0"/>
          </a:p>
          <a:p>
            <a:r>
              <a:rPr lang="fa-IR" dirty="0" smtClean="0"/>
              <a:t>یافتن موضوع خوب تحقیق یک هنر بسیار مهم و نوعی نبوغ است. بدون داشتن این فرامهارت و صرف خواندن و یادگرفتن روش تحقیق هرگز انسان را محقق نخواهد کرد.</a:t>
            </a:r>
          </a:p>
          <a:p>
            <a:endParaRPr lang="fa-IR" dirty="0" smtClean="0"/>
          </a:p>
          <a:p>
            <a:r>
              <a:rPr lang="fa-IR" dirty="0" smtClean="0"/>
              <a:t>ذهن پژوهشگر باید با دیدن هر مشکل و با خواندن هر مطلب علمی، دهها موضوع جدید برای تحقیق را بیافریند.</a:t>
            </a:r>
            <a:endParaRPr lang="en-US" dirty="0"/>
          </a:p>
        </p:txBody>
      </p:sp>
      <p:sp>
        <p:nvSpPr>
          <p:cNvPr id="5" name="Slide Number Placeholder 4"/>
          <p:cNvSpPr>
            <a:spLocks noGrp="1"/>
          </p:cNvSpPr>
          <p:nvPr>
            <p:ph type="sldNum" sz="quarter" idx="12"/>
          </p:nvPr>
        </p:nvSpPr>
        <p:spPr/>
        <p:txBody>
          <a:bodyPr/>
          <a:lstStyle/>
          <a:p>
            <a:pPr>
              <a:defRPr/>
            </a:pPr>
            <a:fld id="{F2DCD77C-200B-4F1D-8D04-2CDCDB447EFD}" type="slidenum">
              <a:rPr lang="en-US" smtClean="0"/>
              <a:pPr>
                <a:defRPr/>
              </a:pPr>
              <a:t>8</a:t>
            </a:fld>
            <a:endParaRPr lang="en-US"/>
          </a:p>
        </p:txBody>
      </p:sp>
    </p:spTree>
  </p:cSld>
  <p:clrMapOvr>
    <a:masterClrMapping/>
  </p:clrMapOvr>
  <p:transition advTm="117308"/>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یافتن حیطه و موضوع تحقیق (2)</a:t>
            </a:r>
            <a:endParaRPr lang="en-US" dirty="0"/>
          </a:p>
        </p:txBody>
      </p:sp>
      <p:sp>
        <p:nvSpPr>
          <p:cNvPr id="3" name="Content Placeholder 2"/>
          <p:cNvSpPr>
            <a:spLocks noGrp="1"/>
          </p:cNvSpPr>
          <p:nvPr>
            <p:ph idx="1"/>
          </p:nvPr>
        </p:nvSpPr>
        <p:spPr>
          <a:xfrm>
            <a:off x="0" y="1500174"/>
            <a:ext cx="9144000" cy="4625975"/>
          </a:xfrm>
        </p:spPr>
        <p:txBody>
          <a:bodyPr/>
          <a:lstStyle/>
          <a:p>
            <a:r>
              <a:rPr lang="fa-IR" dirty="0" smtClean="0"/>
              <a:t>برای بارور نمودن ذهن در یافتن موضوع مناسب تحقیق بایست</a:t>
            </a:r>
          </a:p>
          <a:p>
            <a:pPr lvl="1"/>
            <a:r>
              <a:rPr lang="fa-IR" dirty="0" smtClean="0"/>
              <a:t> زیاد مطالعه نمود و مقالات و مجلات را مرور نموده و عناوین تحقیق دیگران را با دقت برانداز نمود.</a:t>
            </a:r>
          </a:p>
          <a:p>
            <a:pPr lvl="1"/>
            <a:r>
              <a:rPr lang="fa-IR" dirty="0" smtClean="0"/>
              <a:t>سعی نمود ذهنی کل نگر داشت. اجزا را در کنار هم قرار داده و تصویر ذهنی مناسبی از حیطه و یا حیطه های علمی مرتبط بوجود آورد</a:t>
            </a:r>
          </a:p>
          <a:p>
            <a:pPr lvl="1"/>
            <a:r>
              <a:rPr lang="fa-IR" dirty="0" smtClean="0"/>
              <a:t>در یافتن خلاها و ایجاد شبه در مطالب علمی تلاش نمود</a:t>
            </a:r>
          </a:p>
          <a:p>
            <a:pPr lvl="1"/>
            <a:r>
              <a:rPr lang="fa-IR" dirty="0" smtClean="0"/>
              <a:t>تخیل علمی داشت</a:t>
            </a:r>
          </a:p>
          <a:p>
            <a:pPr lvl="1"/>
            <a:r>
              <a:rPr lang="fa-IR" dirty="0" smtClean="0"/>
              <a:t>دور را نگاه نمود</a:t>
            </a:r>
          </a:p>
          <a:p>
            <a:pPr lvl="1"/>
            <a:r>
              <a:rPr lang="fa-IR" dirty="0" smtClean="0"/>
              <a:t>در مجادلات و بحثها علمی شرکت فعال داشت. شنونده و یا خواننده صرف بودن کافی نیست</a:t>
            </a:r>
          </a:p>
          <a:p>
            <a:pPr lvl="1"/>
            <a:endParaRPr lang="en-US" dirty="0"/>
          </a:p>
        </p:txBody>
      </p:sp>
      <p:sp>
        <p:nvSpPr>
          <p:cNvPr id="5" name="Slide Number Placeholder 4"/>
          <p:cNvSpPr>
            <a:spLocks noGrp="1"/>
          </p:cNvSpPr>
          <p:nvPr>
            <p:ph type="sldNum" sz="quarter" idx="12"/>
          </p:nvPr>
        </p:nvSpPr>
        <p:spPr/>
        <p:txBody>
          <a:bodyPr/>
          <a:lstStyle/>
          <a:p>
            <a:pPr>
              <a:defRPr/>
            </a:pPr>
            <a:fld id="{F2DCD77C-200B-4F1D-8D04-2CDCDB447EFD}" type="slidenum">
              <a:rPr lang="en-US" smtClean="0"/>
              <a:pPr>
                <a:defRPr/>
              </a:pPr>
              <a:t>9</a:t>
            </a:fld>
            <a:endParaRPr lang="en-US"/>
          </a:p>
        </p:txBody>
      </p:sp>
    </p:spTree>
  </p:cSld>
  <p:clrMapOvr>
    <a:masterClrMapping/>
  </p:clrMapOvr>
  <p:transition advTm="94877"/>
  <p:timing>
    <p:tnLst>
      <p:par>
        <p:cTn id="1" dur="indefinite" restart="never" nodeType="tmRoot"/>
      </p:par>
    </p:tnLst>
  </p:timing>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روش شناسي پژوهش در آموزش">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2">
            <a:duotone>
              <a:schemeClr val="phClr">
                <a:shade val="75000"/>
                <a:satMod val="105000"/>
              </a:schemeClr>
              <a:schemeClr val="phClr">
                <a:tint val="95000"/>
                <a:satMod val="105000"/>
              </a:schemeClr>
            </a:duotone>
          </a:blip>
          <a:tile tx="0" ty="0" sx="38000" sy="38000" flip="none" algn="tl"/>
        </a:blipFill>
      </a:bgFillStyleLst>
    </a:fmtScheme>
  </a:themeElements>
  <a:objectDefaults>
    <a:txDef>
      <a:spPr>
        <a:noFill/>
      </a:spPr>
      <a:bodyPr wrap="square" rtlCol="1">
        <a:spAutoFit/>
      </a:bodyPr>
      <a:lstStyle>
        <a:defPPr>
          <a:defRPr sz="2400" dirty="0" smtClean="0">
            <a:cs typeface="B Zar" pitchFamily="2" charset="-78"/>
          </a:defRPr>
        </a:defPPr>
      </a:lstStyle>
    </a:txDef>
  </a:objectDefaults>
  <a:extraClrSchemeLst/>
</a:theme>
</file>

<file path=ppt/theme/theme3.xml><?xml version="1.0" encoding="utf-8"?>
<a:theme xmlns:a="http://schemas.openxmlformats.org/drawingml/2006/main" name="Layers">
  <a:themeElements>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Layers">
      <a:majorFont>
        <a:latin typeface="Times New Roman"/>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ppt/theme/themeOverride2.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docProps/app.xml><?xml version="1.0" encoding="utf-8"?>
<Properties xmlns="http://schemas.openxmlformats.org/officeDocument/2006/extended-properties" xmlns:vt="http://schemas.openxmlformats.org/officeDocument/2006/docPropsVTypes">
  <TotalTime>66</TotalTime>
  <Words>3029</Words>
  <Application>Microsoft Office PowerPoint</Application>
  <PresentationFormat>On-screen Show (4:3)</PresentationFormat>
  <Paragraphs>403</Paragraphs>
  <Slides>53</Slides>
  <Notes>24</Notes>
  <HiddenSlides>0</HiddenSlides>
  <MMClips>0</MMClips>
  <ScaleCrop>false</ScaleCrop>
  <HeadingPairs>
    <vt:vector size="4" baseType="variant">
      <vt:variant>
        <vt:lpstr>Theme</vt:lpstr>
      </vt:variant>
      <vt:variant>
        <vt:i4>3</vt:i4>
      </vt:variant>
      <vt:variant>
        <vt:lpstr>Slide Titles</vt:lpstr>
      </vt:variant>
      <vt:variant>
        <vt:i4>53</vt:i4>
      </vt:variant>
    </vt:vector>
  </HeadingPairs>
  <TitlesOfParts>
    <vt:vector size="56" baseType="lpstr">
      <vt:lpstr>Office Theme</vt:lpstr>
      <vt:lpstr>روش شناسي پژوهش در آموزش</vt:lpstr>
      <vt:lpstr>Layers</vt:lpstr>
      <vt:lpstr>Slide 1</vt:lpstr>
      <vt:lpstr>روش پژوهش در سیستم سلامت</vt:lpstr>
      <vt:lpstr>منظور از متدلوژی تحقیق چیست؟</vt:lpstr>
      <vt:lpstr>اجزای اصلی متدلوژی تحقیق</vt:lpstr>
      <vt:lpstr>برداشت درست از ابعاد متدلوژی تحقیق</vt:lpstr>
      <vt:lpstr>گستره روش تحقیق</vt:lpstr>
      <vt:lpstr>سوالاتی برای شما</vt:lpstr>
      <vt:lpstr>یافتن حیطه و موضوع تحقیق (1)</vt:lpstr>
      <vt:lpstr>یافتن حیطه و موضوع تحقیق (2)</vt:lpstr>
      <vt:lpstr>یک مثال به نظر شما در آموزش علوم پزشکی چه حیطه هایی را می توان تصور نمود؟</vt:lpstr>
      <vt:lpstr>مشخصات موضوع</vt:lpstr>
      <vt:lpstr>انواع متغيرها</vt:lpstr>
      <vt:lpstr>نقش متغيرها</vt:lpstr>
      <vt:lpstr>جدول متغيرها</vt:lpstr>
      <vt:lpstr>نوع مطالعه و روش بررسی</vt:lpstr>
      <vt:lpstr>انواع مطالعات</vt:lpstr>
      <vt:lpstr>مطالعات غیرمداخله ای(مشاهده ای)</vt:lpstr>
      <vt:lpstr>1-مطالعات اکتشافی</vt:lpstr>
      <vt:lpstr>2-مطالعات توصیفی </vt:lpstr>
      <vt:lpstr>3-مطالعات مقایسه ای یا تحلیلی؛</vt:lpstr>
      <vt:lpstr>انواع مطالعات تحلیلی</vt:lpstr>
      <vt:lpstr>1- مطالعات مقطعی-مقایسه ای</vt:lpstr>
      <vt:lpstr>2-مطالعات مورد- شاهدی </vt:lpstr>
      <vt:lpstr>روش متداول کنترل متغیرهای مخدوش کننده</vt:lpstr>
      <vt:lpstr>3-مطالعات هم گروهی (کوهورت)</vt:lpstr>
      <vt:lpstr>مطالعه دوکوهورتی  </vt:lpstr>
      <vt:lpstr>موارد استفاده ازانواع مطالعات تحلیلی</vt:lpstr>
      <vt:lpstr>مطالعات مداخله ای</vt:lpstr>
      <vt:lpstr>انواع مطالعات مداخله ای</vt:lpstr>
      <vt:lpstr> 1- مطالعات تجربی </vt:lpstr>
      <vt:lpstr>مطالعه تجربی دوسوکور</vt:lpstr>
      <vt:lpstr>مشخصات یک پژوهش تجربی</vt:lpstr>
      <vt:lpstr>انواع مطالعات شبه تجربی</vt:lpstr>
      <vt:lpstr>2- مطالعات شبه تجربی</vt:lpstr>
      <vt:lpstr>مطالعه دو یاچند گروهی</vt:lpstr>
      <vt:lpstr>مطالعه یک گروهی( قبل وبعد)</vt:lpstr>
      <vt:lpstr>نتیجه گیری های معتبروقابل اعتماد</vt:lpstr>
      <vt:lpstr>اعتبار و اعتماد مجموعه های ممکنه</vt:lpstr>
      <vt:lpstr>عوامل موثر براعتبارواعتماد نتایج</vt:lpstr>
      <vt:lpstr>روش های پیشگیری از کاهش اعتبار</vt:lpstr>
      <vt:lpstr>Slide 41</vt:lpstr>
      <vt:lpstr>تعیین فعالیتهای مهم تحقیق</vt:lpstr>
      <vt:lpstr>شیوه مرتب نمودن فعالیتها</vt:lpstr>
      <vt:lpstr>نمونه ای از جدول گانت بسیار ساده</vt:lpstr>
      <vt:lpstr>نکات عملی در تبیین زمان بندی پروژه</vt:lpstr>
      <vt:lpstr>Slide 46</vt:lpstr>
      <vt:lpstr>اصول کار تیمی</vt:lpstr>
      <vt:lpstr>اصول اصلی حاکم بر کار تیمی</vt:lpstr>
      <vt:lpstr>مسئولیتهای مدیر پروژه</vt:lpstr>
      <vt:lpstr>خطرات و آفتهای مدیریت اجرایی کار</vt:lpstr>
      <vt:lpstr>توجه داشته باشید که </vt:lpstr>
      <vt:lpstr>تضمین کیفیت و کنترل کیفی</vt:lpstr>
      <vt:lpstr>Slide 53</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CHANGE_ME</dc:creator>
  <cp:lastModifiedBy>kk</cp:lastModifiedBy>
  <cp:revision>10</cp:revision>
  <dcterms:created xsi:type="dcterms:W3CDTF">2013-11-01T13:49:47Z</dcterms:created>
  <dcterms:modified xsi:type="dcterms:W3CDTF">2014-08-30T20:00:34Z</dcterms:modified>
</cp:coreProperties>
</file>